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35"/>
  </p:notesMasterIdLst>
  <p:sldIdLst>
    <p:sldId id="549" r:id="rId2"/>
    <p:sldId id="522" r:id="rId3"/>
    <p:sldId id="568" r:id="rId4"/>
    <p:sldId id="570" r:id="rId5"/>
    <p:sldId id="525" r:id="rId6"/>
    <p:sldId id="526" r:id="rId7"/>
    <p:sldId id="523" r:id="rId8"/>
    <p:sldId id="569" r:id="rId9"/>
    <p:sldId id="554" r:id="rId10"/>
    <p:sldId id="558" r:id="rId11"/>
    <p:sldId id="564" r:id="rId12"/>
    <p:sldId id="529" r:id="rId13"/>
    <p:sldId id="531" r:id="rId14"/>
    <p:sldId id="533" r:id="rId15"/>
    <p:sldId id="535" r:id="rId16"/>
    <p:sldId id="540" r:id="rId17"/>
    <p:sldId id="561" r:id="rId18"/>
    <p:sldId id="536" r:id="rId19"/>
    <p:sldId id="541" r:id="rId20"/>
    <p:sldId id="542" r:id="rId21"/>
    <p:sldId id="271" r:id="rId22"/>
    <p:sldId id="560" r:id="rId23"/>
    <p:sldId id="270" r:id="rId24"/>
    <p:sldId id="543" r:id="rId25"/>
    <p:sldId id="577" r:id="rId26"/>
    <p:sldId id="544" r:id="rId27"/>
    <p:sldId id="545" r:id="rId28"/>
    <p:sldId id="546" r:id="rId29"/>
    <p:sldId id="547" r:id="rId30"/>
    <p:sldId id="548" r:id="rId31"/>
    <p:sldId id="574" r:id="rId32"/>
    <p:sldId id="575" r:id="rId33"/>
    <p:sldId id="576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224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5751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A46E0-7626-6043-A634-1A434A87CA48}" type="slidenum">
              <a:rPr lang="en-EG" smtClean="0"/>
              <a:t>7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1922254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7E6DD-EF67-FF4E-F7AA-CA03488D2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A279-128D-8245-857C-FFB829C745DA}" type="datetimeFigureOut">
              <a:rPr lang="en-EG" smtClean="0"/>
              <a:t>05/09/2026</a:t>
            </a:fld>
            <a:endParaRPr lang="en-E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7526FC-987A-877B-E51D-661099483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3781E-F60D-5870-736D-86D87276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A7CE4-F5C3-2D42-9183-9AC2A246C8F1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37727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D486F-E946-4AC8-7603-0B0E42C2E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24E08-4A7B-FF63-8757-4313CE733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6E5DA-2FB5-DBA7-4CBF-1B1BDC797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A279-128D-8245-857C-FFB829C745DA}" type="datetimeFigureOut">
              <a:rPr lang="en-EG" smtClean="0"/>
              <a:t>05/09/2026</a:t>
            </a:fld>
            <a:endParaRPr lang="en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FD538-33A3-F254-09C4-6F9B4182E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F25E6-9BFE-5E7C-BA8A-214059C53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A7CE4-F5C3-2D42-9183-9AC2A246C8F1}" type="slidenum">
              <a:rPr lang="en-EG" smtClean="0"/>
              <a:t>‹#›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3864691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hyperlink" Target="https://www.mckinsey.com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35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36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45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4754880" cy="4754880"/>
          </a:xfrm>
          <a:prstGeom prst="ellipse">
            <a:avLst/>
          </a:prstGeom>
          <a:solidFill>
            <a:srgbClr val="15385C">
              <a:alpha val="45000"/>
            </a:srgbClr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3" name="Shape 1"/>
          <p:cNvSpPr/>
          <p:nvPr/>
        </p:nvSpPr>
        <p:spPr>
          <a:xfrm>
            <a:off x="-1645920" y="4480560"/>
            <a:ext cx="4206240" cy="4206240"/>
          </a:xfrm>
          <a:prstGeom prst="ellipse">
            <a:avLst/>
          </a:prstGeom>
          <a:solidFill>
            <a:srgbClr val="2E6BA8">
              <a:alpha val="30000"/>
            </a:srgbClr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4" name="Shape 2"/>
          <p:cNvSpPr/>
          <p:nvPr/>
        </p:nvSpPr>
        <p:spPr>
          <a:xfrm>
            <a:off x="685800" y="685800"/>
            <a:ext cx="777240" cy="77724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5" name="Image 0" descr="icons/leaf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82" y="887882"/>
            <a:ext cx="373075" cy="3730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841248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ECF2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85800" y="1965960"/>
            <a:ext cx="10789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Development</a:t>
            </a:r>
            <a:endParaRPr lang="en-US" sz="48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Simulation Programme</a:t>
            </a:r>
            <a:endParaRPr lang="en-US" sz="4800" dirty="0"/>
          </a:p>
        </p:txBody>
      </p:sp>
      <p:sp>
        <p:nvSpPr>
          <p:cNvPr id="8" name="Shape 5"/>
          <p:cNvSpPr/>
          <p:nvPr/>
        </p:nvSpPr>
        <p:spPr>
          <a:xfrm>
            <a:off x="713232" y="3886200"/>
            <a:ext cx="1874520" cy="502920"/>
          </a:xfrm>
          <a:prstGeom prst="roundRect">
            <a:avLst>
              <a:gd name="adj" fmla="val 49091"/>
            </a:avLst>
          </a:prstGeom>
          <a:solidFill>
            <a:srgbClr val="ECF2F9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9" name="Text 6"/>
          <p:cNvSpPr/>
          <p:nvPr/>
        </p:nvSpPr>
        <p:spPr>
          <a:xfrm>
            <a:off x="713232" y="388620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kern="0" spc="300" dirty="0">
                <a:solidFill>
                  <a:srgbClr val="0E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13232" y="45720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Onboarding, Ecosystem &amp; the Business Model Canvas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713232" y="56692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4:00 PM – 8:00 PM   ·   20-minute break 5:25–5:45 PM</a:t>
            </a:r>
            <a:endParaRPr lang="en-US" sz="135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10,000,000 Investment Programme   ·   AI Co-Pilots: Claude · ChatGPT · Gemini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51634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9D29AC-B242-E9C5-6AD3-51A8EF8BC5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75"/>
          <a:stretch>
            <a:fillRect/>
          </a:stretch>
        </p:blipFill>
        <p:spPr>
          <a:xfrm>
            <a:off x="5003800" y="1600200"/>
            <a:ext cx="6502400" cy="3657600"/>
          </a:xfrm>
          <a:prstGeom prst="rect">
            <a:avLst/>
          </a:prstGeom>
        </p:spPr>
      </p:pic>
      <p:sp>
        <p:nvSpPr>
          <p:cNvPr id="210" name="AccentRule"/>
          <p:cNvSpPr/>
          <p:nvPr/>
        </p:nvSpPr>
        <p:spPr>
          <a:xfrm>
            <a:off x="685800" y="1778000"/>
            <a:ext cx="508000" cy="50800"/>
          </a:xfrm>
          <a:prstGeom prst="rect">
            <a:avLst/>
          </a:prstGeom>
          <a:solidFill>
            <a:srgbClr val="ECF2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1" name="Eyebrow"/>
          <p:cNvSpPr/>
          <p:nvPr/>
        </p:nvSpPr>
        <p:spPr>
          <a:xfrm>
            <a:off x="685800" y="1981200"/>
            <a:ext cx="38100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lang="en-US" sz="1500" b="1" spc="340" dirty="0">
                <a:solidFill>
                  <a:srgbClr val="ECF2F9"/>
                </a:solidFill>
                <a:latin typeface="Calibri"/>
              </a:rPr>
              <a:t>OUR VISION</a:t>
            </a:r>
          </a:p>
        </p:txBody>
      </p:sp>
      <p:sp>
        <p:nvSpPr>
          <p:cNvPr id="212" name="Title"/>
          <p:cNvSpPr/>
          <p:nvPr/>
        </p:nvSpPr>
        <p:spPr>
          <a:xfrm>
            <a:off x="685800" y="2362200"/>
            <a:ext cx="3886200" cy="2159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mbria"/>
              </a:rPr>
              <a:t>Stronger together, better every day.</a:t>
            </a:r>
          </a:p>
          <a:p>
            <a:pPr marL="0" indent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mbria"/>
              </a:rPr>
              <a:t>(</a:t>
            </a:r>
            <a:r>
              <a:rPr lang="en-US" sz="2000" b="1" dirty="0">
                <a:solidFill>
                  <a:srgbClr val="FFFFFF"/>
                </a:solidFill>
                <a:latin typeface="Cambria"/>
              </a:rPr>
              <a:t>Customer centricity)</a:t>
            </a:r>
          </a:p>
        </p:txBody>
      </p:sp>
      <p:sp>
        <p:nvSpPr>
          <p:cNvPr id="213" name="Support"/>
          <p:cNvSpPr/>
          <p:nvPr/>
        </p:nvSpPr>
        <p:spPr>
          <a:xfrm>
            <a:off x="685800" y="4572000"/>
            <a:ext cx="3810000" cy="762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DDE9F5"/>
                </a:solidFill>
                <a:latin typeface="Calibri"/>
              </a:rPr>
              <a:t>One team. One mission. One community.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C13033-00F2-F63A-E750-4E309F76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71" y="5334000"/>
            <a:ext cx="796827" cy="7968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1DE5A4-DD0D-28DF-95AD-85A3B1EEE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515" y="5333999"/>
            <a:ext cx="796827" cy="796828"/>
          </a:xfrm>
          <a:prstGeom prst="rect">
            <a:avLst/>
          </a:prstGeom>
        </p:spPr>
      </p:pic>
      <p:pic>
        <p:nvPicPr>
          <p:cNvPr id="5" name="Picture 4" descr="Global management consulting | McKinsey &amp; Company">
            <a:extLst>
              <a:ext uri="{FF2B5EF4-FFF2-40B4-BE49-F238E27FC236}">
                <a16:creationId xmlns:a16="http://schemas.microsoft.com/office/drawing/2014/main" id="{2415AF6D-BDEB-E9C4-6880-2BCE0DFB60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0763" y="5448977"/>
            <a:ext cx="1625037" cy="56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00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itle"/>
          <p:cNvSpPr>
            <a:spLocks noGrp="1"/>
          </p:cNvSpPr>
          <p:nvPr/>
        </p:nvSpPr>
        <p:spPr>
          <a:xfrm>
            <a:off x="254000" y="304800"/>
            <a:ext cx="11404600" cy="596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4572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Cambria"/>
              </a:rPr>
              <a:t>Expected Outcomes &amp; Prerequisites</a:t>
            </a:r>
          </a:p>
        </p:txBody>
      </p:sp>
      <p:sp>
        <p:nvSpPr>
          <p:cNvPr id="302" name="Subtitle"/>
          <p:cNvSpPr>
            <a:spLocks noGrp="1"/>
          </p:cNvSpPr>
          <p:nvPr/>
        </p:nvSpPr>
        <p:spPr>
          <a:xfrm>
            <a:off x="254000" y="901700"/>
            <a:ext cx="11404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45720" anchor="t">
            <a:normAutofit/>
          </a:bodyPr>
          <a:lstStyle/>
          <a:p>
            <a:pPr algn="l"/>
            <a:r>
              <a:rPr lang="en-US" sz="1400" i="1" dirty="0">
                <a:solidFill>
                  <a:srgbClr val="DDE9F5"/>
                </a:solidFill>
              </a:rPr>
              <a:t>What participants will gain by the end of Day 1 — and what they need coming in.</a:t>
            </a:r>
          </a:p>
        </p:txBody>
      </p:sp>
      <p:sp>
        <p:nvSpPr>
          <p:cNvPr id="303" name="AccentRule"/>
          <p:cNvSpPr/>
          <p:nvPr/>
        </p:nvSpPr>
        <p:spPr>
          <a:xfrm>
            <a:off x="254000" y="1397000"/>
            <a:ext cx="508000" cy="50800"/>
          </a:xfrm>
          <a:prstGeom prst="rect">
            <a:avLst/>
          </a:prstGeom>
          <a:solidFill>
            <a:srgbClr val="2E6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0" name="Card Outcomes"/>
          <p:cNvSpPr>
            <a:spLocks noGrp="1"/>
          </p:cNvSpPr>
          <p:nvPr/>
        </p:nvSpPr>
        <p:spPr>
          <a:xfrm>
            <a:off x="254000" y="1574800"/>
            <a:ext cx="6959600" cy="4978400"/>
          </a:xfrm>
          <a:prstGeom prst="roundRect">
            <a:avLst>
              <a:gd name="adj" fmla="val 4000"/>
            </a:avLst>
          </a:prstGeom>
          <a:solidFill>
            <a:srgbClr val="15385C"/>
          </a:solidFill>
          <a:ln w="12700">
            <a:solidFill>
              <a:srgbClr val="2E6BA8"/>
            </a:solidFill>
          </a:ln>
        </p:spPr>
        <p:txBody>
          <a:bodyPr wrap="square" lIns="182880" tIns="137160" rIns="137160" bIns="45720" anchor="t">
            <a:normAutofit/>
          </a:bodyPr>
          <a:lstStyle/>
          <a:p>
            <a:pPr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ambria"/>
              </a:rPr>
              <a:t>Expected Outcomes</a:t>
            </a:r>
          </a:p>
          <a:p>
            <a:pPr marL="228600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500" b="1" dirty="0">
                <a:solidFill>
                  <a:srgbClr val="9FC1E0"/>
                </a:solidFill>
              </a:rPr>
              <a:t>Knowledge — </a:t>
            </a:r>
            <a:r>
              <a:rPr lang="en-US" sz="1500" dirty="0">
                <a:solidFill>
                  <a:srgbClr val="EAF0F6"/>
                </a:solidFill>
              </a:rPr>
              <a:t>working command of BD frameworks and the structure of the Egyptian market.</a:t>
            </a:r>
          </a:p>
          <a:p>
            <a:pPr marL="228600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500" b="1" dirty="0">
                <a:solidFill>
                  <a:srgbClr val="9FC1E0"/>
                </a:solidFill>
              </a:rPr>
              <a:t>Skills — </a:t>
            </a:r>
            <a:r>
              <a:rPr lang="en-US" sz="1500" dirty="0">
                <a:solidFill>
                  <a:srgbClr val="EAF0F6"/>
                </a:solidFill>
              </a:rPr>
              <a:t>conduct market research, map the business ecosystem, build a Business Model Canvas, sharpen market understanding, and read a P&amp;L statement.</a:t>
            </a:r>
          </a:p>
          <a:p>
            <a:pPr marL="228600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500" b="1" dirty="0">
                <a:solidFill>
                  <a:srgbClr val="9FC1E0"/>
                </a:solidFill>
              </a:rPr>
              <a:t>Attitude — </a:t>
            </a:r>
            <a:r>
              <a:rPr lang="en-US" sz="1500" dirty="0">
                <a:solidFill>
                  <a:srgbClr val="EAF0F6"/>
                </a:solidFill>
              </a:rPr>
              <a:t>adopt a proactive, resilient hunting mindset, and learn to understand and absorb Egyptian culture — local business etiquette, relationship-building norms and buyer behaviour.</a:t>
            </a:r>
          </a:p>
          <a:p>
            <a:pPr marL="228600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500" b="1" dirty="0">
                <a:solidFill>
                  <a:srgbClr val="9FC1E0"/>
                </a:solidFill>
              </a:rPr>
              <a:t>Market language — </a:t>
            </a:r>
            <a:r>
              <a:rPr lang="en-US" sz="1500" dirty="0">
                <a:solidFill>
                  <a:srgbClr val="EAF0F6"/>
                </a:solidFill>
              </a:rPr>
              <a:t>acquire the local Egyptian-market vocabulary — deal terms, buyer objections and cultural cues — through role-plays in real scenarios.</a:t>
            </a:r>
          </a:p>
          <a:p>
            <a:pPr marL="228600" indent="-228600">
              <a:lnSpc>
                <a:spcPct val="10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500" b="1" dirty="0">
                <a:solidFill>
                  <a:srgbClr val="9FC1E0"/>
                </a:solidFill>
              </a:rPr>
              <a:t>Individual plan — </a:t>
            </a:r>
            <a:r>
              <a:rPr lang="en-US" sz="1500" dirty="0">
                <a:solidFill>
                  <a:srgbClr val="EAF0F6"/>
                </a:solidFill>
              </a:rPr>
              <a:t>each trainee leaves with a customized development plan mapped to personal gaps and strengths.</a:t>
            </a:r>
          </a:p>
        </p:txBody>
      </p:sp>
      <p:sp>
        <p:nvSpPr>
          <p:cNvPr id="321" name="BarOutcomes"/>
          <p:cNvSpPr/>
          <p:nvPr/>
        </p:nvSpPr>
        <p:spPr>
          <a:xfrm>
            <a:off x="254000" y="1574800"/>
            <a:ext cx="76200" cy="49784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0" name="Card Prerequisites"/>
          <p:cNvSpPr>
            <a:spLocks noGrp="1"/>
          </p:cNvSpPr>
          <p:nvPr/>
        </p:nvSpPr>
        <p:spPr>
          <a:xfrm>
            <a:off x="7467600" y="1574800"/>
            <a:ext cx="4470400" cy="4978400"/>
          </a:xfrm>
          <a:prstGeom prst="roundRect">
            <a:avLst>
              <a:gd name="adj" fmla="val 4000"/>
            </a:avLst>
          </a:prstGeom>
          <a:solidFill>
            <a:srgbClr val="15385C"/>
          </a:solidFill>
          <a:ln w="12700">
            <a:solidFill>
              <a:srgbClr val="2E6BA8"/>
            </a:solidFill>
          </a:ln>
        </p:spPr>
        <p:txBody>
          <a:bodyPr wrap="square" lIns="182880" tIns="137160" rIns="137160" bIns="45720" anchor="t">
            <a:normAutofit/>
          </a:bodyPr>
          <a:lstStyle/>
          <a:p>
            <a:pPr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ambria"/>
              </a:rPr>
              <a:t>Prerequisites</a:t>
            </a:r>
          </a:p>
          <a:p>
            <a:pPr marL="228600" indent="-228600">
              <a:lnSpc>
                <a:spcPct val="102000"/>
              </a:lnSpc>
              <a:spcAft>
                <a:spcPts val="700"/>
              </a:spcAft>
              <a:buFont typeface="Arial"/>
              <a:buChar char="•"/>
            </a:pPr>
            <a:r>
              <a:rPr lang="en-US" sz="1500" dirty="0">
                <a:solidFill>
                  <a:srgbClr val="EAF0F6"/>
                </a:solidFill>
              </a:rPr>
              <a:t>Prior BD / sales experience or completion of earlier program levels.</a:t>
            </a:r>
          </a:p>
          <a:p>
            <a:pPr marL="228600" indent="-228600">
              <a:lnSpc>
                <a:spcPct val="102000"/>
              </a:lnSpc>
              <a:spcAft>
                <a:spcPts val="700"/>
              </a:spcAft>
              <a:buFont typeface="Arial"/>
              <a:buChar char="•"/>
            </a:pPr>
            <a:r>
              <a:rPr lang="en-US" sz="1500" dirty="0">
                <a:solidFill>
                  <a:srgbClr val="EAF0F6"/>
                </a:solidFill>
              </a:rPr>
              <a:t>Working familiarity with the product and service portfolio.</a:t>
            </a:r>
          </a:p>
          <a:p>
            <a:pPr marL="228600" indent="-228600">
              <a:lnSpc>
                <a:spcPct val="102000"/>
              </a:lnSpc>
              <a:spcAft>
                <a:spcPts val="700"/>
              </a:spcAft>
              <a:buFont typeface="Arial"/>
              <a:buChar char="•"/>
            </a:pPr>
            <a:r>
              <a:rPr lang="en-US" sz="1500" dirty="0">
                <a:solidFill>
                  <a:srgbClr val="EAF0F6"/>
                </a:solidFill>
              </a:rPr>
              <a:t>A laptop and a full-day commitment to active participation.</a:t>
            </a:r>
          </a:p>
        </p:txBody>
      </p:sp>
      <p:sp>
        <p:nvSpPr>
          <p:cNvPr id="311" name="BarPrereq"/>
          <p:cNvSpPr/>
          <p:nvPr/>
        </p:nvSpPr>
        <p:spPr>
          <a:xfrm>
            <a:off x="7467600" y="1574800"/>
            <a:ext cx="76200" cy="49784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1734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Title"/>
          <p:cNvSpPr/>
          <p:nvPr/>
        </p:nvSpPr>
        <p:spPr>
          <a:xfrm>
            <a:off x="254000" y="304800"/>
            <a:ext cx="11404600" cy="596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buNone/>
            </a:pPr>
            <a:r>
              <a:rPr lang="en-US" sz="3200" b="1" dirty="0">
                <a:solidFill>
                  <a:srgbClr val="FFFFFF"/>
                </a:solidFill>
                <a:latin typeface="Cambria"/>
              </a:rPr>
              <a:t>The BD Role in a Business Launch</a:t>
            </a:r>
          </a:p>
        </p:txBody>
      </p:sp>
      <p:sp>
        <p:nvSpPr>
          <p:cNvPr id="502" name="Subtitle"/>
          <p:cNvSpPr/>
          <p:nvPr/>
        </p:nvSpPr>
        <p:spPr>
          <a:xfrm>
            <a:off x="254000" y="939800"/>
            <a:ext cx="114046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buNone/>
            </a:pPr>
            <a:r>
              <a:rPr lang="en-US" sz="1400" i="1" dirty="0">
                <a:solidFill>
                  <a:srgbClr val="DDE9F5"/>
                </a:solidFill>
              </a:rPr>
              <a:t>Core responsibilities, distilled from BD job posts at Amazon and other leading companies.</a:t>
            </a:r>
          </a:p>
        </p:txBody>
      </p:sp>
      <p:sp>
        <p:nvSpPr>
          <p:cNvPr id="503" name="Bar503"/>
          <p:cNvSpPr/>
          <p:nvPr/>
        </p:nvSpPr>
        <p:spPr>
          <a:xfrm>
            <a:off x="254000" y="1397000"/>
            <a:ext cx="508000" cy="50800"/>
          </a:xfrm>
          <a:prstGeom prst="rect">
            <a:avLst/>
          </a:prstGeom>
          <a:solidFill>
            <a:srgbClr val="2E6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1" name="Card511"/>
          <p:cNvSpPr/>
          <p:nvPr/>
        </p:nvSpPr>
        <p:spPr>
          <a:xfrm>
            <a:off x="254000" y="1879600"/>
            <a:ext cx="2768600" cy="21336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 w="12700">
            <a:solidFill>
              <a:srgbClr val="2E6BA8"/>
            </a:solidFill>
          </a:ln>
        </p:spPr>
        <p:txBody>
          <a:bodyPr wrap="square" lIns="177800" tIns="114300" rIns="127000" bIns="76200" anchor="t">
            <a:normAutofit/>
          </a:bodyPr>
          <a:lstStyle/>
          <a:p>
            <a:pPr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Market &amp; Opportunity Scan</a:t>
            </a:r>
          </a:p>
          <a:p>
            <a:pPr>
              <a:lnSpc>
                <a:spcPct val="102000"/>
              </a:lnSpc>
              <a:buNone/>
            </a:pPr>
            <a:r>
              <a:rPr lang="en-US" sz="1400" dirty="0">
                <a:solidFill>
                  <a:srgbClr val="EAF0F6"/>
                </a:solidFill>
              </a:rPr>
              <a:t>Research the market, size the opportunity and target the high-value segments to enter.</a:t>
            </a:r>
          </a:p>
        </p:txBody>
      </p:sp>
      <p:sp>
        <p:nvSpPr>
          <p:cNvPr id="561" name="Bar561"/>
          <p:cNvSpPr/>
          <p:nvPr/>
        </p:nvSpPr>
        <p:spPr>
          <a:xfrm>
            <a:off x="254000" y="1879600"/>
            <a:ext cx="76200" cy="21336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2" name="Card512"/>
          <p:cNvSpPr/>
          <p:nvPr/>
        </p:nvSpPr>
        <p:spPr>
          <a:xfrm>
            <a:off x="3225800" y="1879600"/>
            <a:ext cx="2768600" cy="21336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 w="12700">
            <a:solidFill>
              <a:srgbClr val="2E6BA8"/>
            </a:solidFill>
          </a:ln>
        </p:spPr>
        <p:txBody>
          <a:bodyPr wrap="square" lIns="177800" tIns="114300" rIns="127000" bIns="76200" anchor="t">
            <a:normAutofit/>
          </a:bodyPr>
          <a:lstStyle/>
          <a:p>
            <a:pPr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Go-to-Market Strategy</a:t>
            </a:r>
          </a:p>
          <a:p>
            <a:pPr>
              <a:lnSpc>
                <a:spcPct val="102000"/>
              </a:lnSpc>
              <a:buNone/>
            </a:pPr>
            <a:r>
              <a:rPr lang="en-US" sz="1400" dirty="0">
                <a:solidFill>
                  <a:srgbClr val="EAF0F6"/>
                </a:solidFill>
              </a:rPr>
              <a:t>Define the go-to-market approach and account plan for each industry segment.</a:t>
            </a:r>
          </a:p>
        </p:txBody>
      </p:sp>
      <p:sp>
        <p:nvSpPr>
          <p:cNvPr id="562" name="Bar562"/>
          <p:cNvSpPr/>
          <p:nvPr/>
        </p:nvSpPr>
        <p:spPr>
          <a:xfrm>
            <a:off x="3225800" y="1879600"/>
            <a:ext cx="76200" cy="21336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3" name="Card513"/>
          <p:cNvSpPr/>
          <p:nvPr/>
        </p:nvSpPr>
        <p:spPr>
          <a:xfrm>
            <a:off x="6197600" y="1879600"/>
            <a:ext cx="2768600" cy="21336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 w="12700">
            <a:solidFill>
              <a:srgbClr val="2E6BA8"/>
            </a:solidFill>
          </a:ln>
        </p:spPr>
        <p:txBody>
          <a:bodyPr wrap="square" lIns="177800" tIns="114300" rIns="127000" bIns="76200" anchor="t">
            <a:normAutofit/>
          </a:bodyPr>
          <a:lstStyle/>
          <a:p>
            <a:pPr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Partnerships &amp; Alliances</a:t>
            </a:r>
          </a:p>
          <a:p>
            <a:pPr>
              <a:lnSpc>
                <a:spcPct val="102000"/>
              </a:lnSpc>
              <a:buNone/>
            </a:pPr>
            <a:r>
              <a:rPr lang="en-US" sz="1400" dirty="0">
                <a:solidFill>
                  <a:srgbClr val="EAF0F6"/>
                </a:solidFill>
              </a:rPr>
              <a:t>Build and manage the strategic partnerships that speed up market entry.</a:t>
            </a:r>
          </a:p>
        </p:txBody>
      </p:sp>
      <p:sp>
        <p:nvSpPr>
          <p:cNvPr id="563" name="Bar563"/>
          <p:cNvSpPr/>
          <p:nvPr/>
        </p:nvSpPr>
        <p:spPr>
          <a:xfrm>
            <a:off x="6197600" y="1879600"/>
            <a:ext cx="76200" cy="21336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4" name="Card514"/>
          <p:cNvSpPr/>
          <p:nvPr/>
        </p:nvSpPr>
        <p:spPr>
          <a:xfrm>
            <a:off x="254000" y="4267200"/>
            <a:ext cx="2768600" cy="21336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 w="12700">
            <a:solidFill>
              <a:srgbClr val="2E6BA8"/>
            </a:solidFill>
          </a:ln>
        </p:spPr>
        <p:txBody>
          <a:bodyPr wrap="square" lIns="177800" tIns="114300" rIns="127000" bIns="76200" anchor="t">
            <a:normAutofit/>
          </a:bodyPr>
          <a:lstStyle/>
          <a:p>
            <a:pPr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Pipeline &amp; New Business</a:t>
            </a:r>
          </a:p>
          <a:p>
            <a:pPr>
              <a:lnSpc>
                <a:spcPct val="102000"/>
              </a:lnSpc>
              <a:buNone/>
            </a:pPr>
            <a:r>
              <a:rPr lang="en-US" sz="1400" dirty="0">
                <a:solidFill>
                  <a:srgbClr val="EAF0F6"/>
                </a:solidFill>
              </a:rPr>
              <a:t>Own lead generation, new-customer acquisition and the full sales pipeline.</a:t>
            </a:r>
          </a:p>
        </p:txBody>
      </p:sp>
      <p:sp>
        <p:nvSpPr>
          <p:cNvPr id="564" name="Bar564"/>
          <p:cNvSpPr/>
          <p:nvPr/>
        </p:nvSpPr>
        <p:spPr>
          <a:xfrm>
            <a:off x="254000" y="4267200"/>
            <a:ext cx="76200" cy="21336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5" name="Card515"/>
          <p:cNvSpPr/>
          <p:nvPr/>
        </p:nvSpPr>
        <p:spPr>
          <a:xfrm>
            <a:off x="3225800" y="4267200"/>
            <a:ext cx="2768600" cy="21336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 w="12700">
            <a:solidFill>
              <a:srgbClr val="2E6BA8"/>
            </a:solidFill>
          </a:ln>
        </p:spPr>
        <p:txBody>
          <a:bodyPr wrap="square" lIns="177800" tIns="114300" rIns="127000" bIns="76200" anchor="t">
            <a:normAutofit/>
          </a:bodyPr>
          <a:lstStyle/>
          <a:p>
            <a:pPr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Deal-Making &amp; Negotiation</a:t>
            </a:r>
          </a:p>
          <a:p>
            <a:pPr>
              <a:lnSpc>
                <a:spcPct val="102000"/>
              </a:lnSpc>
              <a:buNone/>
            </a:pPr>
            <a:r>
              <a:rPr lang="en-US" sz="1400" dirty="0">
                <a:solidFill>
                  <a:srgbClr val="EAF0F6"/>
                </a:solidFill>
              </a:rPr>
              <a:t>Build the business case, negotiate terms and close strategic deals.</a:t>
            </a:r>
          </a:p>
        </p:txBody>
      </p:sp>
      <p:sp>
        <p:nvSpPr>
          <p:cNvPr id="565" name="Bar565"/>
          <p:cNvSpPr/>
          <p:nvPr/>
        </p:nvSpPr>
        <p:spPr>
          <a:xfrm>
            <a:off x="3225800" y="4267200"/>
            <a:ext cx="76200" cy="21336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6" name="Card516"/>
          <p:cNvSpPr/>
          <p:nvPr/>
        </p:nvSpPr>
        <p:spPr>
          <a:xfrm>
            <a:off x="6197600" y="4267200"/>
            <a:ext cx="2768600" cy="21336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 w="12700">
            <a:solidFill>
              <a:srgbClr val="2E6BA8"/>
            </a:solidFill>
          </a:ln>
        </p:spPr>
        <p:txBody>
          <a:bodyPr wrap="square" lIns="177800" tIns="114300" rIns="127000" bIns="76200" anchor="t">
            <a:normAutofit/>
          </a:bodyPr>
          <a:lstStyle/>
          <a:p>
            <a:pPr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Voice of Customer</a:t>
            </a:r>
          </a:p>
          <a:p>
            <a:pPr>
              <a:lnSpc>
                <a:spcPct val="102000"/>
              </a:lnSpc>
              <a:buNone/>
            </a:pPr>
            <a:r>
              <a:rPr lang="en-US" sz="1400" dirty="0">
                <a:solidFill>
                  <a:srgbClr val="EAF0F6"/>
                </a:solidFill>
              </a:rPr>
              <a:t>Relay market feedback to product and align cross-functional teams.</a:t>
            </a:r>
          </a:p>
        </p:txBody>
      </p:sp>
      <p:sp>
        <p:nvSpPr>
          <p:cNvPr id="566" name="Bar566"/>
          <p:cNvSpPr/>
          <p:nvPr/>
        </p:nvSpPr>
        <p:spPr>
          <a:xfrm>
            <a:off x="6197600" y="4267200"/>
            <a:ext cx="76200" cy="21336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7" name="Card517"/>
          <p:cNvSpPr/>
          <p:nvPr/>
        </p:nvSpPr>
        <p:spPr>
          <a:xfrm>
            <a:off x="9169400" y="1879600"/>
            <a:ext cx="2768600" cy="21336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 w="12700">
            <a:solidFill>
              <a:srgbClr val="2E6BA8"/>
            </a:solidFill>
          </a:ln>
        </p:spPr>
        <p:txBody>
          <a:bodyPr wrap="square" lIns="177800" tIns="114300" rIns="127000" bIns="76200" anchor="t">
            <a:normAutofit/>
          </a:bodyPr>
          <a:lstStyle/>
          <a:p>
            <a:pPr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HR &amp; Operations</a:t>
            </a:r>
          </a:p>
          <a:p>
            <a:pPr>
              <a:lnSpc>
                <a:spcPct val="102000"/>
              </a:lnSpc>
              <a:buNone/>
            </a:pPr>
            <a:r>
              <a:rPr lang="en-US" sz="1400" dirty="0">
                <a:solidFill>
                  <a:srgbClr val="EAF0F6"/>
                </a:solidFill>
              </a:rPr>
              <a:t>Coordinate hiring, team setup and day-to-day operations to support the launch.</a:t>
            </a:r>
          </a:p>
        </p:txBody>
      </p:sp>
      <p:sp>
        <p:nvSpPr>
          <p:cNvPr id="567" name="Bar567"/>
          <p:cNvSpPr/>
          <p:nvPr/>
        </p:nvSpPr>
        <p:spPr>
          <a:xfrm>
            <a:off x="9169400" y="1879600"/>
            <a:ext cx="76200" cy="21336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8" name="Card518"/>
          <p:cNvSpPr/>
          <p:nvPr/>
        </p:nvSpPr>
        <p:spPr>
          <a:xfrm>
            <a:off x="9169400" y="4267200"/>
            <a:ext cx="2768600" cy="21336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 w="12700">
            <a:solidFill>
              <a:srgbClr val="2E6BA8"/>
            </a:solidFill>
          </a:ln>
        </p:spPr>
        <p:txBody>
          <a:bodyPr wrap="square" lIns="177800" tIns="114300" rIns="127000" bIns="76200" anchor="t">
            <a:normAutofit/>
          </a:bodyPr>
          <a:lstStyle/>
          <a:p>
            <a:pPr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Legal &amp; Regulatory</a:t>
            </a:r>
          </a:p>
          <a:p>
            <a:pPr>
              <a:lnSpc>
                <a:spcPct val="102000"/>
              </a:lnSpc>
              <a:buNone/>
            </a:pPr>
            <a:r>
              <a:rPr lang="en-US" sz="1400" dirty="0">
                <a:solidFill>
                  <a:srgbClr val="EAF0F6"/>
                </a:solidFill>
              </a:rPr>
              <a:t>Track and follow up legal and compliance issues specific to the Egyptian market.</a:t>
            </a:r>
          </a:p>
        </p:txBody>
      </p:sp>
      <p:sp>
        <p:nvSpPr>
          <p:cNvPr id="568" name="Bar568"/>
          <p:cNvSpPr/>
          <p:nvPr/>
        </p:nvSpPr>
        <p:spPr>
          <a:xfrm>
            <a:off x="9169400" y="4267200"/>
            <a:ext cx="76200" cy="21336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829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"/>
          <p:cNvSpPr txBox="1"/>
          <p:nvPr/>
        </p:nvSpPr>
        <p:spPr>
          <a:xfrm>
            <a:off x="253238" y="300000"/>
            <a:ext cx="11400000" cy="600000"/>
          </a:xfrm>
          <a:prstGeom prst="rect">
            <a:avLst/>
          </a:prstGeom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Cambria"/>
              </a:rPr>
              <a:t>The Learning Pyramid</a:t>
            </a:r>
          </a:p>
        </p:txBody>
      </p:sp>
      <p:sp>
        <p:nvSpPr>
          <p:cNvPr id="21" name="Subtitle"/>
          <p:cNvSpPr txBox="1"/>
          <p:nvPr/>
        </p:nvSpPr>
        <p:spPr>
          <a:xfrm>
            <a:off x="253238" y="900000"/>
            <a:ext cx="9000000" cy="420000"/>
          </a:xfrm>
          <a:prstGeom prst="rect">
            <a:avLst/>
          </a:prstGeom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i="1">
                <a:solidFill>
                  <a:srgbClr val="DDE9F5"/>
                </a:solidFill>
              </a:rPr>
              <a:t>Average retention rates — from passive methods at the top to active methods at the base.</a:t>
            </a:r>
          </a:p>
        </p:txBody>
      </p:sp>
      <p:cxnSp>
        <p:nvCxnSpPr>
          <p:cNvPr id="70" name="Connector 1"/>
          <p:cNvCxnSpPr/>
          <p:nvPr/>
        </p:nvCxnSpPr>
        <p:spPr>
          <a:xfrm>
            <a:off x="6281500" y="1743000"/>
            <a:ext cx="2518500" cy="0"/>
          </a:xfrm>
          <a:prstGeom prst="line">
            <a:avLst/>
          </a:prstGeom>
          <a:ln w="15875">
            <a:solidFill>
              <a:srgbClr val="6D9BCB"/>
            </a:solidFill>
          </a:ln>
        </p:spPr>
      </p:cxnSp>
      <p:cxnSp>
        <p:nvCxnSpPr>
          <p:cNvPr id="71" name="Connector 2"/>
          <p:cNvCxnSpPr/>
          <p:nvPr/>
        </p:nvCxnSpPr>
        <p:spPr>
          <a:xfrm>
            <a:off x="6653000" y="2329000"/>
            <a:ext cx="2147000" cy="0"/>
          </a:xfrm>
          <a:prstGeom prst="line">
            <a:avLst/>
          </a:prstGeom>
          <a:ln w="15875">
            <a:solidFill>
              <a:srgbClr val="6D9BCB"/>
            </a:solidFill>
          </a:ln>
        </p:spPr>
      </p:cxnSp>
      <p:cxnSp>
        <p:nvCxnSpPr>
          <p:cNvPr id="72" name="Connector 3"/>
          <p:cNvCxnSpPr/>
          <p:nvPr/>
        </p:nvCxnSpPr>
        <p:spPr>
          <a:xfrm>
            <a:off x="7024500" y="2915000"/>
            <a:ext cx="1775500" cy="0"/>
          </a:xfrm>
          <a:prstGeom prst="line">
            <a:avLst/>
          </a:prstGeom>
          <a:ln w="15875">
            <a:solidFill>
              <a:srgbClr val="6D9BCB"/>
            </a:solidFill>
          </a:ln>
        </p:spPr>
      </p:cxnSp>
      <p:cxnSp>
        <p:nvCxnSpPr>
          <p:cNvPr id="73" name="Connector 4"/>
          <p:cNvCxnSpPr/>
          <p:nvPr/>
        </p:nvCxnSpPr>
        <p:spPr>
          <a:xfrm>
            <a:off x="7396000" y="3501000"/>
            <a:ext cx="1404000" cy="0"/>
          </a:xfrm>
          <a:prstGeom prst="line">
            <a:avLst/>
          </a:prstGeom>
          <a:ln w="15875">
            <a:solidFill>
              <a:srgbClr val="6D9BCB"/>
            </a:solidFill>
          </a:ln>
        </p:spPr>
      </p:cxnSp>
      <p:cxnSp>
        <p:nvCxnSpPr>
          <p:cNvPr id="74" name="Connector 5"/>
          <p:cNvCxnSpPr/>
          <p:nvPr/>
        </p:nvCxnSpPr>
        <p:spPr>
          <a:xfrm>
            <a:off x="7767500" y="4087000"/>
            <a:ext cx="1032500" cy="0"/>
          </a:xfrm>
          <a:prstGeom prst="line">
            <a:avLst/>
          </a:prstGeom>
          <a:ln w="15875">
            <a:solidFill>
              <a:srgbClr val="6D9BCB"/>
            </a:solidFill>
          </a:ln>
        </p:spPr>
      </p:cxnSp>
      <p:cxnSp>
        <p:nvCxnSpPr>
          <p:cNvPr id="75" name="Connector 6"/>
          <p:cNvCxnSpPr/>
          <p:nvPr/>
        </p:nvCxnSpPr>
        <p:spPr>
          <a:xfrm>
            <a:off x="8139000" y="4673000"/>
            <a:ext cx="661000" cy="0"/>
          </a:xfrm>
          <a:prstGeom prst="line">
            <a:avLst/>
          </a:prstGeom>
          <a:ln w="15875">
            <a:solidFill>
              <a:srgbClr val="6D9BCB"/>
            </a:solidFill>
          </a:ln>
        </p:spPr>
      </p:cxnSp>
      <p:cxnSp>
        <p:nvCxnSpPr>
          <p:cNvPr id="76" name="Connector 7"/>
          <p:cNvCxnSpPr/>
          <p:nvPr/>
        </p:nvCxnSpPr>
        <p:spPr>
          <a:xfrm>
            <a:off x="8510500" y="5259000"/>
            <a:ext cx="289500" cy="0"/>
          </a:xfrm>
          <a:prstGeom prst="line">
            <a:avLst/>
          </a:prstGeom>
          <a:ln w="15875">
            <a:solidFill>
              <a:srgbClr val="6D9BCB"/>
            </a:solidFill>
          </a:ln>
        </p:spPr>
      </p:cxnSp>
      <p:sp>
        <p:nvSpPr>
          <p:cNvPr id="30" name="Tier Lecture"/>
          <p:cNvSpPr/>
          <p:nvPr/>
        </p:nvSpPr>
        <p:spPr>
          <a:xfrm>
            <a:off x="5725000" y="1450000"/>
            <a:ext cx="742000" cy="586000"/>
          </a:xfrm>
          <a:custGeom>
            <a:avLst/>
            <a:gdLst/>
            <a:ahLst/>
            <a:cxnLst/>
            <a:rect l="0" t="0" r="742000" b="586000"/>
            <a:pathLst>
              <a:path w="742000" h="586000">
                <a:moveTo>
                  <a:pt x="371000" y="0"/>
                </a:moveTo>
                <a:lnTo>
                  <a:pt x="742000" y="586000"/>
                </a:lnTo>
                <a:lnTo>
                  <a:pt x="0" y="586000"/>
                </a:lnTo>
                <a:close/>
              </a:path>
            </a:pathLst>
          </a:custGeom>
          <a:solidFill>
            <a:srgbClr val="ECF2F9"/>
          </a:solidFill>
          <a:ln w="12700">
            <a:noFill/>
          </a:ln>
        </p:spPr>
        <p:txBody>
          <a:bodyPr rtlCol="0" anchor="b">
            <a:normAutofit/>
          </a:bodyPr>
          <a:lstStyle/>
          <a:p>
            <a:pPr algn="ctr"/>
            <a:r>
              <a:rPr lang="en-US" sz="900" b="1">
                <a:solidFill>
                  <a:srgbClr val="0E2033"/>
                </a:solidFill>
              </a:rPr>
              <a:t>5%</a:t>
            </a:r>
          </a:p>
        </p:txBody>
      </p:sp>
      <p:sp>
        <p:nvSpPr>
          <p:cNvPr id="31" name="Tier Reading"/>
          <p:cNvSpPr/>
          <p:nvPr/>
        </p:nvSpPr>
        <p:spPr>
          <a:xfrm>
            <a:off x="5353000" y="2036000"/>
            <a:ext cx="1486000" cy="586000"/>
          </a:xfrm>
          <a:custGeom>
            <a:avLst/>
            <a:gdLst/>
            <a:ahLst/>
            <a:cxnLst/>
            <a:rect l="0" t="0" r="1486000" b="586000"/>
            <a:pathLst>
              <a:path w="1486000" h="586000">
                <a:moveTo>
                  <a:pt x="372000" y="0"/>
                </a:moveTo>
                <a:lnTo>
                  <a:pt x="1114000" y="0"/>
                </a:lnTo>
                <a:lnTo>
                  <a:pt x="1486000" y="586000"/>
                </a:lnTo>
                <a:lnTo>
                  <a:pt x="0" y="586000"/>
                </a:lnTo>
                <a:close/>
              </a:path>
            </a:pathLst>
          </a:custGeom>
          <a:solidFill>
            <a:srgbClr val="C6D9ED"/>
          </a:solidFill>
          <a:ln w="12700">
            <a:noFill/>
          </a:ln>
        </p:spPr>
        <p:txBody>
          <a:bodyPr rtlCol="0" anchor="ctr">
            <a:normAutofit/>
          </a:bodyPr>
          <a:lstStyle/>
          <a:p>
            <a:pPr algn="ctr"/>
            <a:r>
              <a:rPr lang="en-US" sz="1000" b="1">
                <a:solidFill>
                  <a:srgbClr val="0E2033"/>
                </a:solidFill>
              </a:rPr>
              <a:t>10%</a:t>
            </a:r>
          </a:p>
        </p:txBody>
      </p:sp>
      <p:sp>
        <p:nvSpPr>
          <p:cNvPr id="32" name="Tier Audio-visual"/>
          <p:cNvSpPr/>
          <p:nvPr/>
        </p:nvSpPr>
        <p:spPr>
          <a:xfrm>
            <a:off x="4982000" y="2622000"/>
            <a:ext cx="2228000" cy="586000"/>
          </a:xfrm>
          <a:custGeom>
            <a:avLst/>
            <a:gdLst/>
            <a:ahLst/>
            <a:cxnLst/>
            <a:rect l="0" t="0" r="2228000" b="586000"/>
            <a:pathLst>
              <a:path w="2228000" h="586000">
                <a:moveTo>
                  <a:pt x="371000" y="0"/>
                </a:moveTo>
                <a:lnTo>
                  <a:pt x="1857000" y="0"/>
                </a:lnTo>
                <a:lnTo>
                  <a:pt x="2228000" y="586000"/>
                </a:lnTo>
                <a:lnTo>
                  <a:pt x="0" y="586000"/>
                </a:lnTo>
                <a:close/>
              </a:path>
            </a:pathLst>
          </a:custGeom>
          <a:solidFill>
            <a:srgbClr val="8FB4D9"/>
          </a:solidFill>
          <a:ln w="12700">
            <a:noFill/>
          </a:ln>
        </p:spPr>
        <p:txBody>
          <a:bodyPr rtlCol="0" anchor="ctr">
            <a:normAutofit/>
          </a:bodyPr>
          <a:lstStyle/>
          <a:p>
            <a:pPr algn="ctr"/>
            <a:r>
              <a:rPr lang="en-US" sz="1200" b="1">
                <a:solidFill>
                  <a:srgbClr val="0E2033"/>
                </a:solidFill>
              </a:rPr>
              <a:t>20%</a:t>
            </a:r>
          </a:p>
        </p:txBody>
      </p:sp>
      <p:sp>
        <p:nvSpPr>
          <p:cNvPr id="33" name="Tier Demonstration"/>
          <p:cNvSpPr/>
          <p:nvPr/>
        </p:nvSpPr>
        <p:spPr>
          <a:xfrm>
            <a:off x="4610000" y="3208000"/>
            <a:ext cx="2972000" cy="586000"/>
          </a:xfrm>
          <a:custGeom>
            <a:avLst/>
            <a:gdLst/>
            <a:ahLst/>
            <a:cxnLst/>
            <a:rect l="0" t="0" r="2972000" b="586000"/>
            <a:pathLst>
              <a:path w="2972000" h="586000">
                <a:moveTo>
                  <a:pt x="372000" y="0"/>
                </a:moveTo>
                <a:lnTo>
                  <a:pt x="2600000" y="0"/>
                </a:lnTo>
                <a:lnTo>
                  <a:pt x="2972000" y="586000"/>
                </a:lnTo>
                <a:lnTo>
                  <a:pt x="0" y="586000"/>
                </a:lnTo>
                <a:close/>
              </a:path>
            </a:pathLst>
          </a:custGeom>
          <a:solidFill>
            <a:srgbClr val="4A7FB5"/>
          </a:solidFill>
          <a:ln w="12700">
            <a:noFill/>
          </a:ln>
        </p:spPr>
        <p:txBody>
          <a:bodyPr rtlCol="0" anchor="ctr">
            <a:normAutofit/>
          </a:bodyPr>
          <a:lstStyle/>
          <a:p>
            <a:pPr algn="ctr"/>
            <a:r>
              <a:rPr lang="en-US" sz="1200" b="1">
                <a:solidFill>
                  <a:srgbClr val="FFFFFF"/>
                </a:solidFill>
              </a:rPr>
              <a:t>30%</a:t>
            </a:r>
          </a:p>
        </p:txBody>
      </p:sp>
      <p:sp>
        <p:nvSpPr>
          <p:cNvPr id="34" name="Tier Discussion"/>
          <p:cNvSpPr/>
          <p:nvPr/>
        </p:nvSpPr>
        <p:spPr>
          <a:xfrm>
            <a:off x="4239000" y="3794000"/>
            <a:ext cx="3714000" cy="586000"/>
          </a:xfrm>
          <a:custGeom>
            <a:avLst/>
            <a:gdLst/>
            <a:ahLst/>
            <a:cxnLst/>
            <a:rect l="0" t="0" r="3714000" b="586000"/>
            <a:pathLst>
              <a:path w="3714000" h="586000">
                <a:moveTo>
                  <a:pt x="371000" y="0"/>
                </a:moveTo>
                <a:lnTo>
                  <a:pt x="3343000" y="0"/>
                </a:lnTo>
                <a:lnTo>
                  <a:pt x="3714000" y="586000"/>
                </a:lnTo>
                <a:lnTo>
                  <a:pt x="0" y="586000"/>
                </a:lnTo>
                <a:close/>
              </a:path>
            </a:pathLst>
          </a:custGeom>
          <a:solidFill>
            <a:srgbClr val="2E6BA8"/>
          </a:solidFill>
          <a:ln w="12700">
            <a:noFill/>
          </a:ln>
        </p:spPr>
        <p:txBody>
          <a:bodyPr rtlCol="0" anchor="ctr">
            <a:normAutofit/>
          </a:bodyPr>
          <a:lstStyle/>
          <a:p>
            <a:pPr algn="ctr"/>
            <a:r>
              <a:rPr lang="en-US" sz="1200" b="1">
                <a:solidFill>
                  <a:srgbClr val="FFFFFF"/>
                </a:solidFill>
              </a:rPr>
              <a:t>50%</a:t>
            </a:r>
          </a:p>
        </p:txBody>
      </p:sp>
      <p:sp>
        <p:nvSpPr>
          <p:cNvPr id="35" name="Tier Practice"/>
          <p:cNvSpPr/>
          <p:nvPr/>
        </p:nvSpPr>
        <p:spPr>
          <a:xfrm>
            <a:off x="3867000" y="4380000"/>
            <a:ext cx="4458000" cy="586000"/>
          </a:xfrm>
          <a:custGeom>
            <a:avLst/>
            <a:gdLst/>
            <a:ahLst/>
            <a:cxnLst/>
            <a:rect l="0" t="0" r="4458000" b="586000"/>
            <a:pathLst>
              <a:path w="4458000" h="586000">
                <a:moveTo>
                  <a:pt x="372000" y="0"/>
                </a:moveTo>
                <a:lnTo>
                  <a:pt x="4086000" y="0"/>
                </a:lnTo>
                <a:lnTo>
                  <a:pt x="4458000" y="586000"/>
                </a:lnTo>
                <a:lnTo>
                  <a:pt x="0" y="586000"/>
                </a:lnTo>
                <a:close/>
              </a:path>
            </a:pathLst>
          </a:custGeom>
          <a:solidFill>
            <a:srgbClr val="1F4E79"/>
          </a:solidFill>
          <a:ln w="12700">
            <a:noFill/>
          </a:ln>
        </p:spPr>
        <p:txBody>
          <a:bodyPr rtlCol="0" anchor="ctr">
            <a:normAutofit/>
          </a:bodyPr>
          <a:lstStyle/>
          <a:p>
            <a:pPr algn="ctr"/>
            <a:r>
              <a:rPr lang="en-US" sz="1200" b="1">
                <a:solidFill>
                  <a:srgbClr val="FFFFFF"/>
                </a:solidFill>
              </a:rPr>
              <a:t>75%</a:t>
            </a:r>
          </a:p>
        </p:txBody>
      </p:sp>
      <p:sp>
        <p:nvSpPr>
          <p:cNvPr id="36" name="Tier Teach"/>
          <p:cNvSpPr/>
          <p:nvPr/>
        </p:nvSpPr>
        <p:spPr>
          <a:xfrm>
            <a:off x="3496000" y="4966000"/>
            <a:ext cx="5200000" cy="586000"/>
          </a:xfrm>
          <a:custGeom>
            <a:avLst/>
            <a:gdLst/>
            <a:ahLst/>
            <a:cxnLst/>
            <a:rect l="0" t="0" r="5200000" b="586000"/>
            <a:pathLst>
              <a:path w="5200000" h="586000">
                <a:moveTo>
                  <a:pt x="371000" y="0"/>
                </a:moveTo>
                <a:lnTo>
                  <a:pt x="4829000" y="0"/>
                </a:lnTo>
                <a:lnTo>
                  <a:pt x="5200000" y="586000"/>
                </a:lnTo>
                <a:lnTo>
                  <a:pt x="0" y="586000"/>
                </a:lnTo>
                <a:close/>
              </a:path>
            </a:pathLst>
          </a:custGeom>
          <a:solidFill>
            <a:srgbClr val="15385C"/>
          </a:solidFill>
          <a:ln w="12700">
            <a:noFill/>
          </a:ln>
        </p:spPr>
        <p:txBody>
          <a:bodyPr rtlCol="0" anchor="ctr">
            <a:normAutofit/>
          </a:bodyPr>
          <a:lstStyle/>
          <a:p>
            <a:pPr algn="ctr"/>
            <a:r>
              <a:rPr lang="en-US" sz="1200" b="1">
                <a:solidFill>
                  <a:srgbClr val="FFFFFF"/>
                </a:solidFill>
              </a:rPr>
              <a:t>90%</a:t>
            </a:r>
          </a:p>
        </p:txBody>
      </p:sp>
      <p:sp>
        <p:nvSpPr>
          <p:cNvPr id="40" name="Label Lecture"/>
          <p:cNvSpPr txBox="1"/>
          <p:nvPr/>
        </p:nvSpPr>
        <p:spPr>
          <a:xfrm>
            <a:off x="8850000" y="1563000"/>
            <a:ext cx="2600000" cy="360000"/>
          </a:xfrm>
          <a:prstGeom prst="rect">
            <a:avLst/>
          </a:prstGeom>
        </p:spPr>
        <p:txBody>
          <a:bodyPr wrap="square" lIns="0" rtlCol="0" anchor="ctr">
            <a:normAutofit/>
          </a:bodyPr>
          <a:lstStyle/>
          <a:p>
            <a:pPr algn="l"/>
            <a:r>
              <a:rPr lang="en-US" sz="1400" b="1">
                <a:solidFill>
                  <a:srgbClr val="ECF2F9"/>
                </a:solidFill>
              </a:rPr>
              <a:t>Lecture</a:t>
            </a:r>
          </a:p>
        </p:txBody>
      </p:sp>
      <p:sp>
        <p:nvSpPr>
          <p:cNvPr id="41" name="Label Reading"/>
          <p:cNvSpPr txBox="1"/>
          <p:nvPr/>
        </p:nvSpPr>
        <p:spPr>
          <a:xfrm>
            <a:off x="8850000" y="2149000"/>
            <a:ext cx="2600000" cy="360000"/>
          </a:xfrm>
          <a:prstGeom prst="rect">
            <a:avLst/>
          </a:prstGeom>
        </p:spPr>
        <p:txBody>
          <a:bodyPr wrap="square" lIns="0" rtlCol="0" anchor="ctr">
            <a:normAutofit/>
          </a:bodyPr>
          <a:lstStyle/>
          <a:p>
            <a:pPr algn="l"/>
            <a:r>
              <a:rPr lang="en-US" sz="1400" b="1">
                <a:solidFill>
                  <a:srgbClr val="ECF2F9"/>
                </a:solidFill>
              </a:rPr>
              <a:t>Reading</a:t>
            </a:r>
          </a:p>
        </p:txBody>
      </p:sp>
      <p:sp>
        <p:nvSpPr>
          <p:cNvPr id="42" name="Label Audio-visual"/>
          <p:cNvSpPr txBox="1"/>
          <p:nvPr/>
        </p:nvSpPr>
        <p:spPr>
          <a:xfrm>
            <a:off x="8850000" y="2735000"/>
            <a:ext cx="2600000" cy="360000"/>
          </a:xfrm>
          <a:prstGeom prst="rect">
            <a:avLst/>
          </a:prstGeom>
        </p:spPr>
        <p:txBody>
          <a:bodyPr wrap="square" lIns="0" rtlCol="0" anchor="ctr">
            <a:normAutofit/>
          </a:bodyPr>
          <a:lstStyle/>
          <a:p>
            <a:pPr algn="l"/>
            <a:r>
              <a:rPr lang="en-US" sz="1400" b="1">
                <a:solidFill>
                  <a:srgbClr val="ECF2F9"/>
                </a:solidFill>
              </a:rPr>
              <a:t>Audio-visual</a:t>
            </a:r>
          </a:p>
        </p:txBody>
      </p:sp>
      <p:sp>
        <p:nvSpPr>
          <p:cNvPr id="43" name="Label Demonstration"/>
          <p:cNvSpPr txBox="1"/>
          <p:nvPr/>
        </p:nvSpPr>
        <p:spPr>
          <a:xfrm>
            <a:off x="8850000" y="3321000"/>
            <a:ext cx="2600000" cy="360000"/>
          </a:xfrm>
          <a:prstGeom prst="rect">
            <a:avLst/>
          </a:prstGeom>
        </p:spPr>
        <p:txBody>
          <a:bodyPr wrap="square" lIns="0" rtlCol="0" anchor="ctr">
            <a:normAutofit/>
          </a:bodyPr>
          <a:lstStyle/>
          <a:p>
            <a:pPr algn="l"/>
            <a:r>
              <a:rPr lang="en-US" sz="1400" b="1">
                <a:solidFill>
                  <a:srgbClr val="ECF2F9"/>
                </a:solidFill>
              </a:rPr>
              <a:t>Demonstration</a:t>
            </a:r>
          </a:p>
        </p:txBody>
      </p:sp>
      <p:sp>
        <p:nvSpPr>
          <p:cNvPr id="44" name="Label Discussion"/>
          <p:cNvSpPr txBox="1"/>
          <p:nvPr/>
        </p:nvSpPr>
        <p:spPr>
          <a:xfrm>
            <a:off x="8850000" y="3907000"/>
            <a:ext cx="2600000" cy="360000"/>
          </a:xfrm>
          <a:prstGeom prst="rect">
            <a:avLst/>
          </a:prstGeom>
        </p:spPr>
        <p:txBody>
          <a:bodyPr wrap="square" lIns="0" rtlCol="0" anchor="ctr">
            <a:normAutofit/>
          </a:bodyPr>
          <a:lstStyle/>
          <a:p>
            <a:pPr algn="l"/>
            <a:r>
              <a:rPr lang="en-US" sz="1400" b="1">
                <a:solidFill>
                  <a:srgbClr val="ECF2F9"/>
                </a:solidFill>
              </a:rPr>
              <a:t>Discussion</a:t>
            </a:r>
          </a:p>
        </p:txBody>
      </p:sp>
      <p:sp>
        <p:nvSpPr>
          <p:cNvPr id="45" name="Label Practice"/>
          <p:cNvSpPr txBox="1"/>
          <p:nvPr/>
        </p:nvSpPr>
        <p:spPr>
          <a:xfrm>
            <a:off x="8850000" y="4493000"/>
            <a:ext cx="2600000" cy="360000"/>
          </a:xfrm>
          <a:prstGeom prst="rect">
            <a:avLst/>
          </a:prstGeom>
        </p:spPr>
        <p:txBody>
          <a:bodyPr wrap="square" lIns="0" rtlCol="0" anchor="ctr">
            <a:normAutofit/>
          </a:bodyPr>
          <a:lstStyle/>
          <a:p>
            <a:pPr algn="l"/>
            <a:r>
              <a:rPr lang="en-US" sz="1400" b="1">
                <a:solidFill>
                  <a:srgbClr val="ECF2F9"/>
                </a:solidFill>
              </a:rPr>
              <a:t>Practice doing</a:t>
            </a:r>
          </a:p>
        </p:txBody>
      </p:sp>
      <p:sp>
        <p:nvSpPr>
          <p:cNvPr id="46" name="Label Teach"/>
          <p:cNvSpPr txBox="1"/>
          <p:nvPr/>
        </p:nvSpPr>
        <p:spPr>
          <a:xfrm>
            <a:off x="8850000" y="5079000"/>
            <a:ext cx="2600000" cy="360000"/>
          </a:xfrm>
          <a:prstGeom prst="rect">
            <a:avLst/>
          </a:prstGeom>
        </p:spPr>
        <p:txBody>
          <a:bodyPr wrap="square" lIns="0" rtlCol="0" anchor="ctr">
            <a:normAutofit/>
          </a:bodyPr>
          <a:lstStyle/>
          <a:p>
            <a:pPr algn="l"/>
            <a:r>
              <a:rPr lang="en-US" sz="1400" b="1">
                <a:solidFill>
                  <a:srgbClr val="ECF2F9"/>
                </a:solidFill>
              </a:rPr>
              <a:t>Teach others</a:t>
            </a:r>
          </a:p>
        </p:txBody>
      </p:sp>
      <p:cxnSp>
        <p:nvCxnSpPr>
          <p:cNvPr id="60" name="Bracket Auditory"/>
          <p:cNvCxnSpPr/>
          <p:nvPr/>
        </p:nvCxnSpPr>
        <p:spPr>
          <a:xfrm>
            <a:off x="2300000" y="1550000"/>
            <a:ext cx="0" cy="970000"/>
          </a:xfrm>
          <a:prstGeom prst="line">
            <a:avLst/>
          </a:prstGeom>
          <a:ln w="19050">
            <a:solidFill>
              <a:srgbClr val="2E6BA8"/>
            </a:solidFill>
          </a:ln>
        </p:spPr>
      </p:cxnSp>
      <p:cxnSp>
        <p:nvCxnSpPr>
          <p:cNvPr id="61" name="Bracket Visual"/>
          <p:cNvCxnSpPr/>
          <p:nvPr/>
        </p:nvCxnSpPr>
        <p:spPr>
          <a:xfrm>
            <a:off x="2300000" y="2670000"/>
            <a:ext cx="0" cy="1070000"/>
          </a:xfrm>
          <a:prstGeom prst="line">
            <a:avLst/>
          </a:prstGeom>
          <a:ln w="19050">
            <a:solidFill>
              <a:srgbClr val="2E6BA8"/>
            </a:solidFill>
          </a:ln>
        </p:spPr>
      </p:cxnSp>
      <p:cxnSp>
        <p:nvCxnSpPr>
          <p:cNvPr id="62" name="Bracket Kinesthetic"/>
          <p:cNvCxnSpPr/>
          <p:nvPr/>
        </p:nvCxnSpPr>
        <p:spPr>
          <a:xfrm>
            <a:off x="2300000" y="3840000"/>
            <a:ext cx="0" cy="1660000"/>
          </a:xfrm>
          <a:prstGeom prst="line">
            <a:avLst/>
          </a:prstGeom>
          <a:ln w="19050">
            <a:solidFill>
              <a:srgbClr val="2E6BA8"/>
            </a:solidFill>
          </a:ln>
        </p:spPr>
      </p:cxnSp>
      <p:sp>
        <p:nvSpPr>
          <p:cNvPr id="50" name="Group Auditory"/>
          <p:cNvSpPr txBox="1"/>
          <p:nvPr/>
        </p:nvSpPr>
        <p:spPr>
          <a:xfrm>
            <a:off x="300000" y="1856000"/>
            <a:ext cx="1900000" cy="360000"/>
          </a:xfrm>
          <a:prstGeom prst="rect">
            <a:avLst/>
          </a:prstGeom>
        </p:spPr>
        <p:txBody>
          <a:bodyPr wrap="square" rIns="91440" rtlCol="0" anchor="ctr">
            <a:normAutofit/>
          </a:bodyPr>
          <a:lstStyle/>
          <a:p>
            <a:pPr algn="r"/>
            <a:r>
              <a:rPr lang="en-US" sz="1300" b="1">
                <a:solidFill>
                  <a:srgbClr val="DDE9F5"/>
                </a:solidFill>
              </a:rPr>
              <a:t>Auditory</a:t>
            </a:r>
          </a:p>
        </p:txBody>
      </p:sp>
      <p:sp>
        <p:nvSpPr>
          <p:cNvPr id="51" name="Group Visual"/>
          <p:cNvSpPr txBox="1"/>
          <p:nvPr/>
        </p:nvSpPr>
        <p:spPr>
          <a:xfrm>
            <a:off x="300000" y="3028000"/>
            <a:ext cx="1900000" cy="360000"/>
          </a:xfrm>
          <a:prstGeom prst="rect">
            <a:avLst/>
          </a:prstGeom>
        </p:spPr>
        <p:txBody>
          <a:bodyPr wrap="square" rIns="91440" rtlCol="0" anchor="ctr">
            <a:normAutofit/>
          </a:bodyPr>
          <a:lstStyle/>
          <a:p>
            <a:pPr algn="r"/>
            <a:r>
              <a:rPr lang="en-US" sz="1300" b="1">
                <a:solidFill>
                  <a:srgbClr val="DDE9F5"/>
                </a:solidFill>
              </a:rPr>
              <a:t>Visual</a:t>
            </a:r>
          </a:p>
        </p:txBody>
      </p:sp>
      <p:sp>
        <p:nvSpPr>
          <p:cNvPr id="52" name="Group Kinesthetic"/>
          <p:cNvSpPr txBox="1"/>
          <p:nvPr/>
        </p:nvSpPr>
        <p:spPr>
          <a:xfrm>
            <a:off x="300000" y="4493000"/>
            <a:ext cx="1900000" cy="360000"/>
          </a:xfrm>
          <a:prstGeom prst="rect">
            <a:avLst/>
          </a:prstGeom>
        </p:spPr>
        <p:txBody>
          <a:bodyPr wrap="square" rIns="91440" rtlCol="0" anchor="ctr">
            <a:normAutofit/>
          </a:bodyPr>
          <a:lstStyle/>
          <a:p>
            <a:pPr algn="r"/>
            <a:r>
              <a:rPr lang="en-US" sz="1300" b="1">
                <a:solidFill>
                  <a:srgbClr val="DDE9F5"/>
                </a:solidFill>
              </a:rPr>
              <a:t>Kinesthetic</a:t>
            </a:r>
          </a:p>
        </p:txBody>
      </p:sp>
      <p:sp>
        <p:nvSpPr>
          <p:cNvPr id="22" name="Citation"/>
          <p:cNvSpPr txBox="1"/>
          <p:nvPr/>
        </p:nvSpPr>
        <p:spPr>
          <a:xfrm>
            <a:off x="2916763" y="6500000"/>
            <a:ext cx="6907720" cy="280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ctr"/>
            <a:r>
              <a:rPr lang="en-US" sz="900" b="0" i="1">
                <a:solidFill>
                  <a:srgbClr val="ADC8E3"/>
                </a:solidFill>
              </a:rPr>
              <a:t>Adapted from the NTL Institute of Applied Behavioral Science Learning Pyramid</a:t>
            </a:r>
          </a:p>
        </p:txBody>
      </p:sp>
    </p:spTree>
    <p:extLst>
      <p:ext uri="{BB962C8B-B14F-4D97-AF65-F5344CB8AC3E}">
        <p14:creationId xmlns:p14="http://schemas.microsoft.com/office/powerpoint/2010/main" val="1115367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"/>
          <p:cNvSpPr txBox="1"/>
          <p:nvPr/>
        </p:nvSpPr>
        <p:spPr>
          <a:xfrm>
            <a:off x="253238" y="360000"/>
            <a:ext cx="11400000" cy="950000"/>
          </a:xfrm>
          <a:prstGeom prst="rect">
            <a:avLst/>
          </a:prstGeom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Cambria"/>
              </a:rPr>
              <a:t>From Data to Wisdom: The DIKW Pyramid</a:t>
            </a:r>
          </a:p>
        </p:txBody>
      </p:sp>
      <p:sp>
        <p:nvSpPr>
          <p:cNvPr id="36" name="Takeaway"/>
          <p:cNvSpPr txBox="1"/>
          <p:nvPr/>
        </p:nvSpPr>
        <p:spPr>
          <a:xfrm>
            <a:off x="253238" y="1230000"/>
            <a:ext cx="5745780" cy="380000"/>
          </a:xfrm>
          <a:prstGeom prst="rect">
            <a:avLst/>
          </a:prstGeom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i="1">
                <a:solidFill>
                  <a:srgbClr val="DDE9F5"/>
                </a:solidFill>
              </a:rPr>
              <a:t>The goal isn’t more data—it’s better judgment at each step up.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12BE13-8048-7EBB-882C-132B0C2911A7}"/>
              </a:ext>
            </a:extLst>
          </p:cNvPr>
          <p:cNvSpPr txBox="1"/>
          <p:nvPr/>
        </p:nvSpPr>
        <p:spPr>
          <a:xfrm>
            <a:off x="207458" y="2328000"/>
            <a:ext cx="5745780" cy="330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R="0" fontAlgn="base">
              <a:lnSpc>
                <a:spcPct val="100000"/>
              </a:lnSpc>
              <a:spcAft>
                <a:spcPts val="1400"/>
              </a:spcAft>
            </a:pPr>
            <a:r>
              <a:rPr lang="en-US" sz="1800" b="1" i="0" dirty="0">
                <a:solidFill>
                  <a:srgbClr val="DDE9F5"/>
                </a:solidFill>
                <a:effectLst/>
              </a:rPr>
              <a:t>Data → Information: </a:t>
            </a:r>
            <a:r>
              <a:rPr lang="en-US" sz="1800" b="0" i="0" dirty="0">
                <a:solidFill>
                  <a:srgbClr val="DDE9F5"/>
                </a:solidFill>
                <a:effectLst/>
              </a:rPr>
              <a:t>Organize and analyze raw numbers until they begin to tell a story.</a:t>
            </a:r>
          </a:p>
          <a:p>
            <a:pPr marR="0" fontAlgn="base">
              <a:lnSpc>
                <a:spcPct val="100000"/>
              </a:lnSpc>
              <a:spcAft>
                <a:spcPts val="1400"/>
              </a:spcAft>
            </a:pPr>
            <a:r>
              <a:rPr lang="en-US" sz="1800" b="1" i="0" dirty="0">
                <a:solidFill>
                  <a:srgbClr val="DDE9F5"/>
                </a:solidFill>
                <a:effectLst/>
              </a:rPr>
              <a:t>Information → Knowledge: </a:t>
            </a:r>
            <a:r>
              <a:rPr lang="en-US" sz="1800" b="0" i="0" dirty="0">
                <a:solidFill>
                  <a:srgbClr val="DDE9F5"/>
                </a:solidFill>
                <a:effectLst/>
              </a:rPr>
              <a:t>Surface the patterns, relationships, and trends that turn information into a basis for decisions.</a:t>
            </a:r>
          </a:p>
          <a:p>
            <a:pPr marR="0" fontAlgn="base">
              <a:lnSpc>
                <a:spcPct val="100000"/>
              </a:lnSpc>
              <a:spcAft>
                <a:spcPts val="1400"/>
              </a:spcAft>
            </a:pPr>
            <a:r>
              <a:rPr lang="en-US" sz="1800" b="1" i="0" dirty="0">
                <a:solidFill>
                  <a:srgbClr val="DDE9F5"/>
                </a:solidFill>
                <a:effectLst/>
              </a:rPr>
              <a:t>Knowledge → Wisdom: </a:t>
            </a:r>
            <a:r>
              <a:rPr lang="en-US" sz="1800" b="0" i="0" dirty="0">
                <a:solidFill>
                  <a:srgbClr val="DDE9F5"/>
                </a:solidFill>
                <a:effectLst/>
              </a:rPr>
              <a:t>Apply knowledge with experience and judgment—asking the right questions and acting to drive real change.</a:t>
            </a:r>
          </a:p>
        </p:txBody>
      </p:sp>
      <p:sp>
        <p:nvSpPr>
          <p:cNvPr id="30" name="Pyramid Wisdom"/>
          <p:cNvSpPr/>
          <p:nvPr/>
        </p:nvSpPr>
        <p:spPr>
          <a:xfrm>
            <a:off x="8337500" y="1650000"/>
            <a:ext cx="1225000" cy="825000"/>
          </a:xfrm>
          <a:custGeom>
            <a:avLst/>
            <a:gdLst/>
            <a:ahLst/>
            <a:cxnLst/>
            <a:rect l="0" t="0" r="1225000" b="825000"/>
            <a:pathLst>
              <a:path w="1225000" h="825000">
                <a:moveTo>
                  <a:pt x="612500" y="0"/>
                </a:moveTo>
                <a:lnTo>
                  <a:pt x="1225000" y="825000"/>
                </a:lnTo>
                <a:lnTo>
                  <a:pt x="0" y="825000"/>
                </a:lnTo>
                <a:close/>
              </a:path>
            </a:pathLst>
          </a:custGeom>
          <a:solidFill>
            <a:srgbClr val="15385C"/>
          </a:solidFill>
          <a:ln w="12700">
            <a:noFill/>
          </a:ln>
        </p:spPr>
        <p:txBody>
          <a:bodyPr rtlCol="0" anchor="b">
            <a:normAutofit/>
          </a:bodyPr>
          <a:lstStyle/>
          <a:p>
            <a:pPr algn="ctr"/>
            <a:r>
              <a:rPr lang="en-US" sz="1100" b="1" dirty="0">
                <a:solidFill>
                  <a:srgbClr val="FFFFFF"/>
                </a:solidFill>
              </a:rPr>
              <a:t>Wisdom</a:t>
            </a:r>
          </a:p>
          <a:p>
            <a:pPr algn="ctr"/>
            <a:r>
              <a:rPr lang="en-US" sz="700" b="0" i="1">
                <a:solidFill>
                  <a:srgbClr val="FFFFFF"/>
                </a:solidFill>
              </a:rPr>
              <a:t>What now?</a:t>
            </a:r>
          </a:p>
        </p:txBody>
      </p:sp>
      <p:sp>
        <p:nvSpPr>
          <p:cNvPr id="31" name="Pyramid Knowledge"/>
          <p:cNvSpPr/>
          <p:nvPr/>
        </p:nvSpPr>
        <p:spPr>
          <a:xfrm>
            <a:off x="7725000" y="2475000"/>
            <a:ext cx="2450000" cy="825000"/>
          </a:xfrm>
          <a:custGeom>
            <a:avLst/>
            <a:gdLst/>
            <a:ahLst/>
            <a:cxnLst/>
            <a:rect l="0" t="0" r="2450000" b="825000"/>
            <a:pathLst>
              <a:path w="2450000" h="825000">
                <a:moveTo>
                  <a:pt x="612500" y="0"/>
                </a:moveTo>
                <a:lnTo>
                  <a:pt x="1837500" y="0"/>
                </a:lnTo>
                <a:lnTo>
                  <a:pt x="2450000" y="825000"/>
                </a:lnTo>
                <a:lnTo>
                  <a:pt x="0" y="825000"/>
                </a:lnTo>
                <a:close/>
              </a:path>
            </a:pathLst>
          </a:custGeom>
          <a:solidFill>
            <a:srgbClr val="1F4E79"/>
          </a:solidFill>
          <a:ln w="12700">
            <a:noFill/>
          </a:ln>
        </p:spPr>
        <p:txBody>
          <a:bodyPr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Knowledge</a:t>
            </a:r>
          </a:p>
          <a:p>
            <a:pPr algn="ctr"/>
            <a:r>
              <a:rPr lang="en-US" sz="900" b="0" i="1">
                <a:solidFill>
                  <a:srgbClr val="FFFFFF"/>
                </a:solidFill>
              </a:rPr>
              <a:t>How &amp; why?</a:t>
            </a:r>
          </a:p>
        </p:txBody>
      </p:sp>
      <p:sp>
        <p:nvSpPr>
          <p:cNvPr id="32" name="Pyramid Information"/>
          <p:cNvSpPr/>
          <p:nvPr/>
        </p:nvSpPr>
        <p:spPr>
          <a:xfrm>
            <a:off x="7112500" y="3300000"/>
            <a:ext cx="3675000" cy="825000"/>
          </a:xfrm>
          <a:custGeom>
            <a:avLst/>
            <a:gdLst/>
            <a:ahLst/>
            <a:cxnLst/>
            <a:rect l="0" t="0" r="3675000" b="825000"/>
            <a:pathLst>
              <a:path w="3675000" h="825000">
                <a:moveTo>
                  <a:pt x="612500" y="0"/>
                </a:moveTo>
                <a:lnTo>
                  <a:pt x="3062500" y="0"/>
                </a:lnTo>
                <a:lnTo>
                  <a:pt x="3675000" y="825000"/>
                </a:lnTo>
                <a:lnTo>
                  <a:pt x="0" y="825000"/>
                </a:lnTo>
                <a:close/>
              </a:path>
            </a:pathLst>
          </a:custGeom>
          <a:solidFill>
            <a:srgbClr val="2E6BA8"/>
          </a:solidFill>
          <a:ln w="12700">
            <a:noFill/>
          </a:ln>
        </p:spPr>
        <p:txBody>
          <a:bodyPr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Information</a:t>
            </a:r>
          </a:p>
          <a:p>
            <a:pPr algn="ctr"/>
            <a:r>
              <a:rPr lang="en-US" sz="900" b="0" i="1">
                <a:solidFill>
                  <a:srgbClr val="FFFFFF"/>
                </a:solidFill>
              </a:rPr>
              <a:t>Who · where · when?</a:t>
            </a:r>
          </a:p>
        </p:txBody>
      </p:sp>
      <p:sp>
        <p:nvSpPr>
          <p:cNvPr id="33" name="Pyramid Data"/>
          <p:cNvSpPr/>
          <p:nvPr/>
        </p:nvSpPr>
        <p:spPr>
          <a:xfrm>
            <a:off x="6500000" y="4125000"/>
            <a:ext cx="4900000" cy="825000"/>
          </a:xfrm>
          <a:custGeom>
            <a:avLst/>
            <a:gdLst/>
            <a:ahLst/>
            <a:cxnLst/>
            <a:rect l="0" t="0" r="4900000" b="825000"/>
            <a:pathLst>
              <a:path w="4900000" h="825000">
                <a:moveTo>
                  <a:pt x="612500" y="0"/>
                </a:moveTo>
                <a:lnTo>
                  <a:pt x="4287500" y="0"/>
                </a:lnTo>
                <a:lnTo>
                  <a:pt x="4900000" y="825000"/>
                </a:lnTo>
                <a:lnTo>
                  <a:pt x="0" y="825000"/>
                </a:lnTo>
                <a:close/>
              </a:path>
            </a:pathLst>
          </a:custGeom>
          <a:solidFill>
            <a:srgbClr val="8FB4D9"/>
          </a:solidFill>
          <a:ln w="12700">
            <a:noFill/>
          </a:ln>
        </p:spPr>
        <p:txBody>
          <a:bodyPr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0E2033"/>
                </a:solidFill>
              </a:rPr>
              <a:t>Data</a:t>
            </a:r>
          </a:p>
          <a:p>
            <a:pPr algn="ctr"/>
            <a:r>
              <a:rPr lang="en-US" sz="900" b="0" i="1">
                <a:solidFill>
                  <a:srgbClr val="0E2033"/>
                </a:solidFill>
              </a:rPr>
              <a:t>What?</a:t>
            </a:r>
          </a:p>
        </p:txBody>
      </p:sp>
      <p:sp>
        <p:nvSpPr>
          <p:cNvPr id="34" name="Value Arrow"/>
          <p:cNvSpPr/>
          <p:nvPr/>
        </p:nvSpPr>
        <p:spPr>
          <a:xfrm>
            <a:off x="6050000" y="1700000"/>
            <a:ext cx="430000" cy="3200000"/>
          </a:xfrm>
          <a:prstGeom prst="upArrow">
            <a:avLst>
              <a:gd name="adj1" fmla="val 38000"/>
              <a:gd name="adj2" fmla="val 50000"/>
            </a:avLst>
          </a:prstGeom>
          <a:solidFill>
            <a:srgbClr val="2E6BA8"/>
          </a:solidFill>
          <a:ln>
            <a:noFill/>
          </a:ln>
        </p:spPr>
        <p:txBody>
          <a:bodyPr vert="vert270" rtlCol="0" anchor="ctr">
            <a:normAutofit fontScale="25000" lnSpcReduction="20000"/>
          </a:bodyPr>
          <a:lstStyle/>
          <a:p>
            <a:pPr algn="ctr"/>
            <a:r>
              <a:rPr lang="en-US" sz="1000" b="1">
                <a:solidFill>
                  <a:srgbClr val="ECF2F9"/>
                </a:solidFill>
              </a:rPr>
              <a:t>Increasing context &amp; value</a:t>
            </a:r>
          </a:p>
        </p:txBody>
      </p:sp>
    </p:spTree>
    <p:extLst>
      <p:ext uri="{BB962C8B-B14F-4D97-AF65-F5344CB8AC3E}">
        <p14:creationId xmlns:p14="http://schemas.microsoft.com/office/powerpoint/2010/main" val="529008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te1"/>
          <p:cNvSpPr/>
          <p:nvPr/>
        </p:nvSpPr>
        <p:spPr>
          <a:xfrm>
            <a:off x="1841500" y="1473200"/>
            <a:ext cx="3175000" cy="381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2E6BA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01" name="Plate2"/>
          <p:cNvSpPr/>
          <p:nvPr/>
        </p:nvSpPr>
        <p:spPr>
          <a:xfrm>
            <a:off x="7175500" y="1473200"/>
            <a:ext cx="3175000" cy="381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2E6BA8"/>
            </a:solidFill>
          </a:ln>
        </p:spPr>
        <p:txBody>
          <a:bodyPr/>
          <a:lstStyle/>
          <a:p>
            <a:endParaRPr/>
          </a:p>
        </p:txBody>
      </p:sp>
      <p:pic>
        <p:nvPicPr>
          <p:cNvPr id="2" name="Picture 1" descr="How Business Works: The Facts Simply Explained: A Graphic Guide to Success  من DK: اشتري اون لاين بأفضل الاسعار في مصر - سوق.كوم الان اصبحت امازون مصر">
            <a:extLst>
              <a:ext uri="{FF2B5EF4-FFF2-40B4-BE49-F238E27FC236}">
                <a16:creationId xmlns:a16="http://schemas.microsoft.com/office/drawing/2014/main" id="{2D0CDB44-8EAF-6095-F6DE-6DC618032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050" y="2006600"/>
            <a:ext cx="2571750" cy="2743200"/>
          </a:xfrm>
          <a:prstGeom prst="rect">
            <a:avLst/>
          </a:prstGeom>
        </p:spPr>
      </p:pic>
      <p:pic>
        <p:nvPicPr>
          <p:cNvPr id="3" name="Picture 2" descr="Finance Basics (HBR 20-Minute Manager Series) ^ 16864">
            <a:extLst>
              <a:ext uri="{FF2B5EF4-FFF2-40B4-BE49-F238E27FC236}">
                <a16:creationId xmlns:a16="http://schemas.microsoft.com/office/drawing/2014/main" id="{B56A9E2D-DDBC-4636-6142-5A1D95134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900" y="1727200"/>
            <a:ext cx="2362200" cy="3302000"/>
          </a:xfrm>
          <a:prstGeom prst="rect">
            <a:avLst/>
          </a:prstGeom>
        </p:spPr>
      </p:pic>
      <p:sp>
        <p:nvSpPr>
          <p:cNvPr id="310" name="Eyebrow"/>
          <p:cNvSpPr/>
          <p:nvPr/>
        </p:nvSpPr>
        <p:spPr>
          <a:xfrm>
            <a:off x="685800" y="558800"/>
            <a:ext cx="76200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lang="en-US" sz="1500" b="1" spc="340" dirty="0">
                <a:solidFill>
                  <a:srgbClr val="ECF2F9"/>
                </a:solidFill>
                <a:latin typeface="Calibri"/>
              </a:rPr>
              <a:t>TOOLKIT · DAY 1</a:t>
            </a:r>
          </a:p>
        </p:txBody>
      </p:sp>
      <p:sp>
        <p:nvSpPr>
          <p:cNvPr id="311" name="Title"/>
          <p:cNvSpPr/>
          <p:nvPr/>
        </p:nvSpPr>
        <p:spPr>
          <a:xfrm>
            <a:off x="685800" y="812800"/>
            <a:ext cx="10820400" cy="635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/>
              </a:rPr>
              <a:t>Recommended Reading</a:t>
            </a:r>
          </a:p>
        </p:txBody>
      </p:sp>
      <p:sp>
        <p:nvSpPr>
          <p:cNvPr id="312" name="Cap1"/>
          <p:cNvSpPr/>
          <p:nvPr/>
        </p:nvSpPr>
        <p:spPr>
          <a:xfrm>
            <a:off x="1587500" y="5461000"/>
            <a:ext cx="3683000" cy="10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CF2F9"/>
                </a:solidFill>
                <a:latin typeface="Calibri"/>
              </a:rPr>
              <a:t>How Business Works</a:t>
            </a:r>
          </a:p>
          <a:p>
            <a:pPr marL="0" indent="0" algn="ctr">
              <a:lnSpc>
                <a:spcPct val="106000"/>
              </a:lnSpc>
              <a:spcBef>
                <a:spcPts val="400"/>
              </a:spcBef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A visual guide to how a company’s functions connect.</a:t>
            </a:r>
          </a:p>
        </p:txBody>
      </p:sp>
      <p:sp>
        <p:nvSpPr>
          <p:cNvPr id="313" name="Cap2"/>
          <p:cNvSpPr/>
          <p:nvPr/>
        </p:nvSpPr>
        <p:spPr>
          <a:xfrm>
            <a:off x="6921500" y="5461000"/>
            <a:ext cx="3683000" cy="10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CF2F9"/>
                </a:solidFill>
                <a:latin typeface="Calibri"/>
              </a:rPr>
              <a:t>Finance Basics</a:t>
            </a:r>
          </a:p>
          <a:p>
            <a:pPr marL="0" indent="0" algn="ctr">
              <a:lnSpc>
                <a:spcPct val="106000"/>
              </a:lnSpc>
              <a:spcBef>
                <a:spcPts val="400"/>
              </a:spcBef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HBR 20-Minute Manager — read key statements, gauge performance.</a:t>
            </a:r>
          </a:p>
        </p:txBody>
      </p:sp>
    </p:spTree>
    <p:extLst>
      <p:ext uri="{BB962C8B-B14F-4D97-AF65-F5344CB8AC3E}">
        <p14:creationId xmlns:p14="http://schemas.microsoft.com/office/powerpoint/2010/main" val="1916224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ACEE376-CF65-9443-BE20-DBB18DDFF7A7}"/>
              </a:ext>
            </a:extLst>
          </p:cNvPr>
          <p:cNvSpPr txBox="1"/>
          <p:nvPr/>
        </p:nvSpPr>
        <p:spPr>
          <a:xfrm>
            <a:off x="254000" y="304800"/>
            <a:ext cx="11404600" cy="5969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3200" b="1">
                <a:solidFill>
                  <a:srgbClr val="FFFFFF"/>
                </a:solidFill>
                <a:latin typeface="Cambria"/>
              </a:rPr>
              <a:t>Tools Required</a:t>
            </a:r>
            <a:endParaRPr lang="en-EG" sz="3200" b="1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3B1EC4-11B0-924D-BB73-93DDB4DB1338}"/>
              </a:ext>
            </a:extLst>
          </p:cNvPr>
          <p:cNvSpPr txBox="1"/>
          <p:nvPr/>
        </p:nvSpPr>
        <p:spPr>
          <a:xfrm>
            <a:off x="254000" y="939800"/>
            <a:ext cx="114046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400" i="1">
                <a:solidFill>
                  <a:srgbClr val="DDE9F5"/>
                </a:solidFill>
              </a:rPr>
              <a:t>The digital toolkit used throughout the BD simulation.</a:t>
            </a:r>
            <a:endParaRPr lang="en-EG" sz="1400" i="1">
              <a:solidFill>
                <a:srgbClr val="DDE9F5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B5C159-0800-2941-ABDC-4C14986368B2}"/>
              </a:ext>
            </a:extLst>
          </p:cNvPr>
          <p:cNvSpPr/>
          <p:nvPr/>
        </p:nvSpPr>
        <p:spPr>
          <a:xfrm>
            <a:off x="254000" y="1397000"/>
            <a:ext cx="508000" cy="50800"/>
          </a:xfrm>
          <a:prstGeom prst="rect">
            <a:avLst/>
          </a:prstGeom>
          <a:solidFill>
            <a:srgbClr val="2E6BA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62E550D-EFED-C24B-AD44-DD8A62BC4D99}"/>
              </a:ext>
            </a:extLst>
          </p:cNvPr>
          <p:cNvSpPr/>
          <p:nvPr/>
        </p:nvSpPr>
        <p:spPr>
          <a:xfrm>
            <a:off x="508000" y="1905000"/>
            <a:ext cx="2565400" cy="1778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2E6BA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42DE19-7C8B-E741-B4A4-65513A40A879}"/>
              </a:ext>
            </a:extLst>
          </p:cNvPr>
          <p:cNvSpPr txBox="1"/>
          <p:nvPr/>
        </p:nvSpPr>
        <p:spPr>
          <a:xfrm>
            <a:off x="508000" y="3733800"/>
            <a:ext cx="25654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400" b="1">
                <a:solidFill>
                  <a:srgbClr val="EAF0F6"/>
                </a:solidFill>
              </a:rPr>
              <a:t>ChatGPT</a:t>
            </a:r>
            <a:endParaRPr lang="en-EG" sz="1400" b="1">
              <a:solidFill>
                <a:srgbClr val="EAF0F6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E83A71F-BD7A-B347-8C6B-AE0DCE2552D3}"/>
              </a:ext>
            </a:extLst>
          </p:cNvPr>
          <p:cNvSpPr/>
          <p:nvPr/>
        </p:nvSpPr>
        <p:spPr>
          <a:xfrm>
            <a:off x="3378200" y="1905000"/>
            <a:ext cx="2565400" cy="1778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2E6BA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F2B088-179F-B849-A945-695F232CCADE}"/>
              </a:ext>
            </a:extLst>
          </p:cNvPr>
          <p:cNvSpPr txBox="1"/>
          <p:nvPr/>
        </p:nvSpPr>
        <p:spPr>
          <a:xfrm>
            <a:off x="3378200" y="3733800"/>
            <a:ext cx="25654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400" b="1">
                <a:solidFill>
                  <a:srgbClr val="EAF0F6"/>
                </a:solidFill>
              </a:rPr>
              <a:t>Claude</a:t>
            </a:r>
            <a:endParaRPr lang="en-EG" sz="1400" b="1">
              <a:solidFill>
                <a:srgbClr val="EAF0F6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BA8B7B5-65A3-0441-A1C4-BDB36D293409}"/>
              </a:ext>
            </a:extLst>
          </p:cNvPr>
          <p:cNvSpPr/>
          <p:nvPr/>
        </p:nvSpPr>
        <p:spPr>
          <a:xfrm>
            <a:off x="6248400" y="1905000"/>
            <a:ext cx="2565400" cy="1778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2E6BA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AC31C4-BD2D-5445-8928-1981E9F8E52C}"/>
              </a:ext>
            </a:extLst>
          </p:cNvPr>
          <p:cNvSpPr txBox="1"/>
          <p:nvPr/>
        </p:nvSpPr>
        <p:spPr>
          <a:xfrm>
            <a:off x="6248400" y="3733800"/>
            <a:ext cx="25654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400" b="1">
                <a:solidFill>
                  <a:srgbClr val="EAF0F6"/>
                </a:solidFill>
              </a:rPr>
              <a:t>Gemini</a:t>
            </a:r>
            <a:endParaRPr lang="en-EG" sz="1400" b="1">
              <a:solidFill>
                <a:srgbClr val="EAF0F6"/>
              </a:solidFill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632DD42-85CF-0B4D-867B-8BAD458E36B8}"/>
              </a:ext>
            </a:extLst>
          </p:cNvPr>
          <p:cNvSpPr/>
          <p:nvPr/>
        </p:nvSpPr>
        <p:spPr>
          <a:xfrm>
            <a:off x="9118600" y="1905000"/>
            <a:ext cx="2565400" cy="1778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2E6BA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4F9F61-4725-364B-A6E0-78F4D79F300E}"/>
              </a:ext>
            </a:extLst>
          </p:cNvPr>
          <p:cNvSpPr txBox="1"/>
          <p:nvPr/>
        </p:nvSpPr>
        <p:spPr>
          <a:xfrm>
            <a:off x="9118600" y="3733800"/>
            <a:ext cx="25654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400" b="1">
                <a:solidFill>
                  <a:srgbClr val="EAF0F6"/>
                </a:solidFill>
              </a:rPr>
              <a:t>Lovable</a:t>
            </a:r>
            <a:endParaRPr lang="en-EG" sz="1400" b="1">
              <a:solidFill>
                <a:srgbClr val="EAF0F6"/>
              </a:solidFill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0C3244FD-3C3C-D24B-B035-399BF9C6686E}"/>
              </a:ext>
            </a:extLst>
          </p:cNvPr>
          <p:cNvSpPr/>
          <p:nvPr/>
        </p:nvSpPr>
        <p:spPr>
          <a:xfrm>
            <a:off x="508000" y="4267200"/>
            <a:ext cx="2565400" cy="1778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2E6BA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EC82A8-4174-5F40-BCE0-D7AB3E7CFFF2}"/>
              </a:ext>
            </a:extLst>
          </p:cNvPr>
          <p:cNvSpPr txBox="1"/>
          <p:nvPr/>
        </p:nvSpPr>
        <p:spPr>
          <a:xfrm>
            <a:off x="508000" y="6096000"/>
            <a:ext cx="25654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400" b="1">
                <a:solidFill>
                  <a:srgbClr val="EAF0F6"/>
                </a:solidFill>
              </a:rPr>
              <a:t>Excel</a:t>
            </a:r>
            <a:endParaRPr lang="en-EG" sz="1400" b="1">
              <a:solidFill>
                <a:srgbClr val="EAF0F6"/>
              </a:solidFill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11B065A-D071-954B-B16F-0B79F601E970}"/>
              </a:ext>
            </a:extLst>
          </p:cNvPr>
          <p:cNvSpPr/>
          <p:nvPr/>
        </p:nvSpPr>
        <p:spPr>
          <a:xfrm>
            <a:off x="3378200" y="4267200"/>
            <a:ext cx="2565400" cy="1778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2E6BA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DFC054-7711-D84C-B962-EF6C9A60DF76}"/>
              </a:ext>
            </a:extLst>
          </p:cNvPr>
          <p:cNvSpPr txBox="1"/>
          <p:nvPr/>
        </p:nvSpPr>
        <p:spPr>
          <a:xfrm>
            <a:off x="3378200" y="6096000"/>
            <a:ext cx="25654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400" b="1">
                <a:solidFill>
                  <a:srgbClr val="EAF0F6"/>
                </a:solidFill>
              </a:rPr>
              <a:t>Outlook</a:t>
            </a:r>
            <a:endParaRPr lang="en-EG" sz="1400" b="1">
              <a:solidFill>
                <a:srgbClr val="EAF0F6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D80FB899-C241-CA47-BD5D-CCB608D76449}"/>
              </a:ext>
            </a:extLst>
          </p:cNvPr>
          <p:cNvSpPr/>
          <p:nvPr/>
        </p:nvSpPr>
        <p:spPr>
          <a:xfrm>
            <a:off x="6248400" y="4267200"/>
            <a:ext cx="2565400" cy="1778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2E6BA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82CC7F-F808-F54F-80B7-6F259D02DEC9}"/>
              </a:ext>
            </a:extLst>
          </p:cNvPr>
          <p:cNvSpPr txBox="1"/>
          <p:nvPr/>
        </p:nvSpPr>
        <p:spPr>
          <a:xfrm>
            <a:off x="6248400" y="6096000"/>
            <a:ext cx="25654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400" b="1">
                <a:solidFill>
                  <a:srgbClr val="EAF0F6"/>
                </a:solidFill>
              </a:rPr>
              <a:t>PowerPoint</a:t>
            </a:r>
            <a:endParaRPr lang="en-EG" sz="1400" b="1">
              <a:solidFill>
                <a:srgbClr val="EAF0F6"/>
              </a:solidFill>
            </a:endParaRPr>
          </a:p>
        </p:txBody>
      </p:sp>
      <p:pic>
        <p:nvPicPr>
          <p:cNvPr id="7" name="Picture 6" descr="File:ChatGPT-Logo.png - Wikimedia Commons">
            <a:extLst>
              <a:ext uri="{FF2B5EF4-FFF2-40B4-BE49-F238E27FC236}">
                <a16:creationId xmlns:a16="http://schemas.microsoft.com/office/drawing/2014/main" id="{DB70F90B-3AEA-5BB8-7001-6BFF3D64E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" y="2203884"/>
            <a:ext cx="2108200" cy="1180231"/>
          </a:xfrm>
          <a:prstGeom prst="rect">
            <a:avLst/>
          </a:prstGeom>
        </p:spPr>
      </p:pic>
      <p:pic>
        <p:nvPicPr>
          <p:cNvPr id="5" name="Picture 4" descr="Claude Free SVG, PNG, and vector dow... · LobeHub">
            <a:extLst>
              <a:ext uri="{FF2B5EF4-FFF2-40B4-BE49-F238E27FC236}">
                <a16:creationId xmlns:a16="http://schemas.microsoft.com/office/drawing/2014/main" id="{7250FD57-0EBF-988A-F18E-C282C4E3F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0" y="2133600"/>
            <a:ext cx="1320800" cy="1320800"/>
          </a:xfrm>
          <a:prstGeom prst="rect">
            <a:avLst/>
          </a:prstGeom>
        </p:spPr>
      </p:pic>
      <p:pic>
        <p:nvPicPr>
          <p:cNvPr id="6" name="Picture 5" descr="Google Quietly Unveils Vibrant New Gemini Logo | Beebom Gadgets">
            <a:extLst>
              <a:ext uri="{FF2B5EF4-FFF2-40B4-BE49-F238E27FC236}">
                <a16:creationId xmlns:a16="http://schemas.microsoft.com/office/drawing/2014/main" id="{174DC4DB-7135-5702-DA76-3E34EF6CD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2200818"/>
            <a:ext cx="2108200" cy="1186363"/>
          </a:xfrm>
          <a:prstGeom prst="rect">
            <a:avLst/>
          </a:prstGeom>
        </p:spPr>
      </p:pic>
      <p:pic>
        <p:nvPicPr>
          <p:cNvPr id="8" name="Picture 7" descr="File:Lovable Logo + Wordmark Black.png - Wikimedia Commons">
            <a:extLst>
              <a:ext uri="{FF2B5EF4-FFF2-40B4-BE49-F238E27FC236}">
                <a16:creationId xmlns:a16="http://schemas.microsoft.com/office/drawing/2014/main" id="{9F703534-1A2F-6DB4-9966-CDE1AF7C0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7200" y="2326913"/>
            <a:ext cx="2108200" cy="934172"/>
          </a:xfrm>
          <a:prstGeom prst="rect">
            <a:avLst/>
          </a:prstGeom>
        </p:spPr>
      </p:pic>
      <p:pic>
        <p:nvPicPr>
          <p:cNvPr id="2" name="Picture 1" descr="Download Microsoft Excel Logo in SVG Vector or PNG File Format - Logo.wine">
            <a:extLst>
              <a:ext uri="{FF2B5EF4-FFF2-40B4-BE49-F238E27FC236}">
                <a16:creationId xmlns:a16="http://schemas.microsoft.com/office/drawing/2014/main" id="{7E044741-BEF4-A5AF-4DCA-3A23EDD73C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13" y="4495800"/>
            <a:ext cx="1984973" cy="1320800"/>
          </a:xfrm>
          <a:prstGeom prst="rect">
            <a:avLst/>
          </a:prstGeom>
        </p:spPr>
      </p:pic>
      <p:pic>
        <p:nvPicPr>
          <p:cNvPr id="4" name="Picture 3" descr="Outlook logo symbol Images - Free Download on Magnific ...">
            <a:extLst>
              <a:ext uri="{FF2B5EF4-FFF2-40B4-BE49-F238E27FC236}">
                <a16:creationId xmlns:a16="http://schemas.microsoft.com/office/drawing/2014/main" id="{16A26BC8-3BF1-1C8A-76F5-66173DB00C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0500" y="4495800"/>
            <a:ext cx="1320800" cy="1320800"/>
          </a:xfrm>
          <a:prstGeom prst="rect">
            <a:avLst/>
          </a:prstGeom>
        </p:spPr>
      </p:pic>
      <p:pic>
        <p:nvPicPr>
          <p:cNvPr id="3" name="Picture 2" descr="Powerpoint logo Images - Free Download on Magnific (formerly ...">
            <a:extLst>
              <a:ext uri="{FF2B5EF4-FFF2-40B4-BE49-F238E27FC236}">
                <a16:creationId xmlns:a16="http://schemas.microsoft.com/office/drawing/2014/main" id="{5E55EAA3-4F78-7D68-978E-48C7C1DAB6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0700" y="4495800"/>
            <a:ext cx="1320800" cy="1320800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66564A2-C929-5F41-B5F5-DF3EE99666EA}"/>
              </a:ext>
            </a:extLst>
          </p:cNvPr>
          <p:cNvSpPr/>
          <p:nvPr/>
        </p:nvSpPr>
        <p:spPr>
          <a:xfrm>
            <a:off x="9118600" y="4267200"/>
            <a:ext cx="2565400" cy="177800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2E6BA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2600" b="1">
                <a:solidFill>
                  <a:srgbClr val="1B5FAA"/>
                </a:solidFill>
                <a:latin typeface="Arial"/>
                <a:cs typeface="Arial"/>
              </a:rPr>
              <a:t>Reverso</a:t>
            </a:r>
            <a:endParaRPr lang="en-EG" sz="2600" b="1">
              <a:solidFill>
                <a:srgbClr val="1B5FAA"/>
              </a:solidFill>
              <a:latin typeface="Arial"/>
              <a:cs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C38F65-3940-1844-BFF8-55B7D1273653}"/>
              </a:ext>
            </a:extLst>
          </p:cNvPr>
          <p:cNvSpPr txBox="1"/>
          <p:nvPr/>
        </p:nvSpPr>
        <p:spPr>
          <a:xfrm>
            <a:off x="9118600" y="6096000"/>
            <a:ext cx="25654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1400" b="1">
                <a:solidFill>
                  <a:srgbClr val="EAF0F6"/>
                </a:solidFill>
              </a:rPr>
              <a:t>Reverso</a:t>
            </a:r>
            <a:endParaRPr lang="en-EG" sz="1400" b="1">
              <a:solidFill>
                <a:srgbClr val="EAF0F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49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A5C8B-2F39-E81B-5833-AA4DBC2AA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660400"/>
            <a:ext cx="10312400" cy="863600"/>
          </a:xfrm>
        </p:spPr>
        <p:txBody>
          <a:bodyPr/>
          <a:lstStyle/>
          <a:p>
            <a:pPr algn="l">
              <a:buNone/>
            </a:pPr>
            <a:r>
              <a:rPr lang="en-US" sz="3600" b="1" dirty="0">
                <a:solidFill>
                  <a:srgbClr val="FFFFFF"/>
                </a:solidFill>
                <a:latin typeface="Cambria"/>
              </a:rPr>
              <a:t>Business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3714B-4DD4-4EAD-F0AF-8A9A2F922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800" y="1905000"/>
            <a:ext cx="10312400" cy="1206500"/>
          </a:xfrm>
        </p:spPr>
        <p:txBody>
          <a:bodyPr anchor="ctr"/>
          <a:lstStyle/>
          <a:p>
            <a:pPr algn="l">
              <a:lnSpc>
                <a:spcPct val="112000"/>
              </a:lnSpc>
              <a:buNone/>
            </a:pPr>
            <a:r>
              <a:rPr lang="en-US" sz="2000" dirty="0">
                <a:solidFill>
                  <a:srgbClr val="DDE9F5"/>
                </a:solidFill>
                <a:latin typeface="Calibri"/>
              </a:rPr>
              <a:t>In the Harvard Business Review, business means far more than making money—</a:t>
            </a:r>
            <a:r>
              <a:rPr lang="en-US" sz="2000" b="1" dirty="0">
                <a:solidFill>
                  <a:srgbClr val="FFFFFF"/>
                </a:solidFill>
                <a:latin typeface="Calibri"/>
              </a:rPr>
              <a:t>it’s a strategic story of how a company operates and makes a positive impact.</a:t>
            </a:r>
          </a:p>
        </p:txBody>
      </p:sp>
      <p:sp>
        <p:nvSpPr>
          <p:cNvPr id="90" name="Rule"/>
          <p:cNvSpPr/>
          <p:nvPr/>
        </p:nvSpPr>
        <p:spPr>
          <a:xfrm>
            <a:off x="939800" y="1625600"/>
            <a:ext cx="812800" cy="38100"/>
          </a:xfrm>
          <a:prstGeom prst="rect">
            <a:avLst/>
          </a:prstGeom>
          <a:solidFill>
            <a:srgbClr val="9BC0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1" name="Card 101"/>
          <p:cNvSpPr/>
          <p:nvPr/>
        </p:nvSpPr>
        <p:spPr>
          <a:xfrm>
            <a:off x="939800" y="3365500"/>
            <a:ext cx="3251200" cy="26670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>
            <a:noFill/>
          </a:ln>
        </p:spPr>
        <p:txBody>
          <a:bodyPr wrap="square" lIns="177800" tIns="952500" rIns="177800" bIns="152400" anchor="t"/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/>
              </a:rPr>
              <a:t>Value for customers</a:t>
            </a:r>
          </a:p>
          <a:p>
            <a:pPr algn="ctr">
              <a:spcBef>
                <a:spcPts val="700"/>
              </a:spcBef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Delivers products and services people gladly pay for.</a:t>
            </a:r>
          </a:p>
        </p:txBody>
      </p:sp>
      <p:sp>
        <p:nvSpPr>
          <p:cNvPr id="102" name="Card 102"/>
          <p:cNvSpPr/>
          <p:nvPr/>
        </p:nvSpPr>
        <p:spPr>
          <a:xfrm>
            <a:off x="4470400" y="3365500"/>
            <a:ext cx="3251200" cy="26670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>
            <a:noFill/>
          </a:ln>
        </p:spPr>
        <p:txBody>
          <a:bodyPr wrap="square" lIns="177800" tIns="952500" rIns="177800" bIns="152400" anchor="t"/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/>
              </a:rPr>
              <a:t>Solves problems</a:t>
            </a:r>
          </a:p>
          <a:p>
            <a:pPr algn="ctr">
              <a:spcBef>
                <a:spcPts val="700"/>
              </a:spcBef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Addresses real needs and pain points in the market.</a:t>
            </a:r>
          </a:p>
        </p:txBody>
      </p:sp>
      <p:sp>
        <p:nvSpPr>
          <p:cNvPr id="103" name="Card 103"/>
          <p:cNvSpPr/>
          <p:nvPr/>
        </p:nvSpPr>
        <p:spPr>
          <a:xfrm>
            <a:off x="8001000" y="3365500"/>
            <a:ext cx="3251200" cy="26670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>
            <a:noFill/>
          </a:ln>
        </p:spPr>
        <p:txBody>
          <a:bodyPr wrap="square" lIns="177800" tIns="952500" rIns="177800" bIns="152400" anchor="t"/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/>
              </a:rPr>
              <a:t>Adapts to change</a:t>
            </a:r>
          </a:p>
          <a:p>
            <a:pPr algn="ctr">
              <a:spcBef>
                <a:spcPts val="700"/>
              </a:spcBef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Evolves its model as conditions and demands shift.</a:t>
            </a:r>
          </a:p>
        </p:txBody>
      </p:sp>
      <p:pic>
        <p:nvPicPr>
          <p:cNvPr id="104" name="Graphic 104" descr="Value for customer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0" y="3594100"/>
            <a:ext cx="558800" cy="558800"/>
          </a:xfrm>
          <a:prstGeom prst="rect">
            <a:avLst/>
          </a:prstGeom>
        </p:spPr>
      </p:pic>
      <p:pic>
        <p:nvPicPr>
          <p:cNvPr id="105" name="Graphic 105" descr="Solves problem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6600" y="3594100"/>
            <a:ext cx="558800" cy="558800"/>
          </a:xfrm>
          <a:prstGeom prst="rect">
            <a:avLst/>
          </a:prstGeom>
        </p:spPr>
      </p:pic>
      <p:pic>
        <p:nvPicPr>
          <p:cNvPr id="106" name="Graphic 106" descr="Adapts to changing market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7200" y="3594100"/>
            <a:ext cx="5588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07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05A5CE-DD0A-8CED-C3FE-7B0593140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21BB0-6BF3-0380-7685-7E955C581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660400"/>
            <a:ext cx="10312400" cy="863600"/>
          </a:xfrm>
        </p:spPr>
        <p:txBody>
          <a:bodyPr anchor="t">
            <a:normAutofit/>
          </a:bodyPr>
          <a:lstStyle/>
          <a:p>
            <a:pPr algn="l">
              <a:buNone/>
            </a:pPr>
            <a:r>
              <a:rPr lang="en-US" sz="3200" b="1" dirty="0">
                <a:solidFill>
                  <a:srgbClr val="FFFFFF"/>
                </a:solidFill>
                <a:latin typeface="Cambria"/>
              </a:rPr>
              <a:t>Business Development,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79FC9-3BAB-8ED3-6D10-AA144C9F2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800" y="1879600"/>
            <a:ext cx="10312400" cy="1955800"/>
          </a:xfrm>
        </p:spPr>
        <p:txBody>
          <a:bodyPr anchor="t">
            <a:noAutofit/>
          </a:bodyPr>
          <a:lstStyle/>
          <a:p>
            <a:pPr algn="l">
              <a:lnSpc>
                <a:spcPct val="112000"/>
              </a:lnSpc>
              <a:buNone/>
            </a:pPr>
            <a:r>
              <a:rPr lang="en-US" sz="2000" dirty="0">
                <a:solidFill>
                  <a:srgbClr val="DDE9F5"/>
                </a:solidFill>
                <a:latin typeface="Calibri"/>
              </a:rPr>
              <a:t>According to </a:t>
            </a:r>
            <a:r>
              <a:rPr lang="en-US" sz="2000" u="sng" dirty="0">
                <a:solidFill>
                  <a:srgbClr val="9BC0E2"/>
                </a:solidFill>
                <a:latin typeface="Calibri"/>
                <a:hlinkClick r:id="rId2"/>
              </a:rPr>
              <a:t>McKinsey &amp; Company</a:t>
            </a:r>
            <a:r>
              <a:rPr lang="en-US" sz="2000" dirty="0">
                <a:solidFill>
                  <a:srgbClr val="DDE9F5"/>
                </a:solidFill>
                <a:latin typeface="Calibri"/>
              </a:rPr>
              <a:t>, business development is </a:t>
            </a:r>
            <a:r>
              <a:rPr lang="en-US" sz="2000" b="1" dirty="0">
                <a:solidFill>
                  <a:srgbClr val="ECF2F9"/>
                </a:solidFill>
                <a:latin typeface="Calibri"/>
              </a:rPr>
              <a:t>a relentless</a:t>
            </a:r>
            <a:r>
              <a:rPr lang="en-US" sz="2000" i="1" dirty="0">
                <a:solidFill>
                  <a:srgbClr val="6D9BCB"/>
                </a:solidFill>
                <a:latin typeface="Calibri"/>
              </a:rPr>
              <a:t> — continues without stopping — </a:t>
            </a:r>
            <a:r>
              <a:rPr lang="en-US" sz="2000" dirty="0">
                <a:solidFill>
                  <a:srgbClr val="DDE9F5"/>
                </a:solidFill>
                <a:latin typeface="Calibri"/>
              </a:rPr>
              <a:t>structured pursuit of </a:t>
            </a:r>
            <a:r>
              <a:rPr lang="en-US" sz="2000" b="1" dirty="0">
                <a:solidFill>
                  <a:srgbClr val="ECF2F9"/>
                </a:solidFill>
                <a:latin typeface="Calibri"/>
              </a:rPr>
              <a:t>sustainable, inclusive, and profitable growth</a:t>
            </a:r>
            <a:r>
              <a:rPr lang="en-US" sz="2000" dirty="0">
                <a:solidFill>
                  <a:srgbClr val="DDE9F5"/>
                </a:solidFill>
                <a:latin typeface="Calibri"/>
              </a:rPr>
              <a:t>.</a:t>
            </a:r>
          </a:p>
          <a:p>
            <a:pPr algn="l">
              <a:lnSpc>
                <a:spcPct val="112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DDE9F5"/>
                </a:solidFill>
                <a:latin typeface="Calibri"/>
              </a:rPr>
              <a:t>More than </a:t>
            </a:r>
            <a:r>
              <a:rPr lang="en-US" sz="1800" b="1" dirty="0">
                <a:solidFill>
                  <a:srgbClr val="ECF2F9"/>
                </a:solidFill>
                <a:latin typeface="Calibri"/>
              </a:rPr>
              <a:t>sales or partnerships</a:t>
            </a:r>
            <a:r>
              <a:rPr lang="en-US" sz="1800" dirty="0">
                <a:solidFill>
                  <a:srgbClr val="DDE9F5"/>
                </a:solidFill>
                <a:latin typeface="Calibri"/>
              </a:rPr>
              <a:t>, McKinsey calls it an </a:t>
            </a:r>
            <a:r>
              <a:rPr lang="en-US" sz="1800" b="1" dirty="0">
                <a:solidFill>
                  <a:srgbClr val="ECF2F9"/>
                </a:solidFill>
                <a:latin typeface="Calibri"/>
              </a:rPr>
              <a:t>organizational imperative</a:t>
            </a:r>
            <a:r>
              <a:rPr lang="en-US" sz="1800" i="1" dirty="0">
                <a:solidFill>
                  <a:srgbClr val="6D9BCB"/>
                </a:solidFill>
                <a:latin typeface="Calibri"/>
              </a:rPr>
              <a:t> (something absolutely necessary)</a:t>
            </a:r>
            <a:r>
              <a:rPr lang="en-US" sz="1800" dirty="0">
                <a:solidFill>
                  <a:srgbClr val="DDE9F5"/>
                </a:solidFill>
                <a:latin typeface="Calibri"/>
              </a:rPr>
              <a:t> — the “oxygen” of the company — connecting three disciplines to create long-term value:</a:t>
            </a:r>
          </a:p>
        </p:txBody>
      </p:sp>
      <p:sp>
        <p:nvSpPr>
          <p:cNvPr id="80" name="Rule"/>
          <p:cNvSpPr/>
          <p:nvPr/>
        </p:nvSpPr>
        <p:spPr>
          <a:xfrm>
            <a:off x="939800" y="1676400"/>
            <a:ext cx="812800" cy="50800"/>
          </a:xfrm>
          <a:prstGeom prst="rect">
            <a:avLst/>
          </a:prstGeom>
          <a:solidFill>
            <a:srgbClr val="9BC0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1" name="Card 101"/>
          <p:cNvSpPr/>
          <p:nvPr/>
        </p:nvSpPr>
        <p:spPr>
          <a:xfrm>
            <a:off x="939800" y="3873500"/>
            <a:ext cx="3251200" cy="22225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>
            <a:noFill/>
          </a:ln>
        </p:spPr>
        <p:txBody>
          <a:bodyPr wrap="square" lIns="177800" tIns="889000" rIns="177800" bIns="127000" anchor="t"/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/>
              </a:rPr>
              <a:t>Strategy</a:t>
            </a:r>
          </a:p>
          <a:p>
            <a:pPr algn="ctr">
              <a:spcBef>
                <a:spcPts val="700"/>
              </a:spcBef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Sets the direction and priorities for growth.</a:t>
            </a:r>
          </a:p>
        </p:txBody>
      </p:sp>
      <p:sp>
        <p:nvSpPr>
          <p:cNvPr id="102" name="Card 102"/>
          <p:cNvSpPr/>
          <p:nvPr/>
        </p:nvSpPr>
        <p:spPr>
          <a:xfrm>
            <a:off x="4470400" y="3873500"/>
            <a:ext cx="3251200" cy="22225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>
            <a:noFill/>
          </a:ln>
        </p:spPr>
        <p:txBody>
          <a:bodyPr wrap="square" lIns="177800" tIns="889000" rIns="177800" bIns="127000" anchor="t"/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/>
              </a:rPr>
              <a:t>Innovation</a:t>
            </a:r>
          </a:p>
          <a:p>
            <a:pPr algn="ctr">
              <a:spcBef>
                <a:spcPts val="700"/>
              </a:spcBef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Creates new value and adapts to the market.</a:t>
            </a:r>
          </a:p>
        </p:txBody>
      </p:sp>
      <p:sp>
        <p:nvSpPr>
          <p:cNvPr id="103" name="Card 103"/>
          <p:cNvSpPr/>
          <p:nvPr/>
        </p:nvSpPr>
        <p:spPr>
          <a:xfrm>
            <a:off x="8001000" y="3873500"/>
            <a:ext cx="3251200" cy="2222500"/>
          </a:xfrm>
          <a:prstGeom prst="roundRect">
            <a:avLst>
              <a:gd name="adj" fmla="val 5000"/>
            </a:avLst>
          </a:prstGeom>
          <a:solidFill>
            <a:srgbClr val="15385C"/>
          </a:solidFill>
          <a:ln>
            <a:noFill/>
          </a:ln>
        </p:spPr>
        <p:txBody>
          <a:bodyPr wrap="square" lIns="177800" tIns="889000" rIns="177800" bIns="127000" anchor="t"/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/>
              </a:rPr>
              <a:t>Execution</a:t>
            </a:r>
          </a:p>
          <a:p>
            <a:pPr algn="ctr">
              <a:spcBef>
                <a:spcPts val="700"/>
              </a:spcBef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Turns plans into lasting, compounding results.</a:t>
            </a:r>
          </a:p>
        </p:txBody>
      </p:sp>
      <p:pic>
        <p:nvPicPr>
          <p:cNvPr id="104" name="Graphic 104" descr="Strateg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11400" y="4102100"/>
            <a:ext cx="508000" cy="508000"/>
          </a:xfrm>
          <a:prstGeom prst="rect">
            <a:avLst/>
          </a:prstGeom>
        </p:spPr>
      </p:pic>
      <p:pic>
        <p:nvPicPr>
          <p:cNvPr id="105" name="Graphic 105" descr="Innovati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2000" y="4102100"/>
            <a:ext cx="508000" cy="508000"/>
          </a:xfrm>
          <a:prstGeom prst="rect">
            <a:avLst/>
          </a:prstGeom>
        </p:spPr>
      </p:pic>
      <p:pic>
        <p:nvPicPr>
          <p:cNvPr id="106" name="Graphic 106" descr="Executi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72600" y="4102100"/>
            <a:ext cx="5080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524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D8540-E40D-97B8-C5C2-F38CD7E4E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381000"/>
            <a:ext cx="11404600" cy="660400"/>
          </a:xfrm>
        </p:spPr>
        <p:txBody>
          <a:bodyPr anchor="b">
            <a:normAutofit/>
          </a:bodyPr>
          <a:lstStyle/>
          <a:p>
            <a:pPr algn="l">
              <a:buNone/>
            </a:pPr>
            <a:r>
              <a:rPr lang="en-US" sz="3200" b="1" dirty="0">
                <a:solidFill>
                  <a:srgbClr val="FFFFFF"/>
                </a:solidFill>
                <a:latin typeface="Cambria"/>
              </a:rPr>
              <a:t>Ecosystem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F293D-16A3-29C2-2CFF-2F1795556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2540000"/>
            <a:ext cx="4724400" cy="4318000"/>
          </a:xfrm>
        </p:spPr>
        <p:txBody>
          <a:bodyPr>
            <a:normAutofit/>
          </a:bodyPr>
          <a:lstStyle/>
          <a:p>
            <a:pPr marL="228600" indent="-228600">
              <a:lnSpc>
                <a:spcPct val="106000"/>
              </a:lnSpc>
              <a:spcAft>
                <a:spcPts val="1000"/>
              </a:spcAft>
              <a:buFont typeface="Arial"/>
              <a:buChar char="•"/>
            </a:pPr>
            <a:r>
              <a:rPr lang="en-US" sz="1600" dirty="0">
                <a:solidFill>
                  <a:srgbClr val="EAF0F6"/>
                </a:solidFill>
              </a:rPr>
              <a:t>A business ecosystem is a dynamic, interconnected network of organizations — suppliers, distributors, competitors and customers — that collaborate and compete to deliver a valuable product or service.</a:t>
            </a:r>
          </a:p>
          <a:p>
            <a:pPr marL="228600" indent="-228600">
              <a:lnSpc>
                <a:spcPct val="106000"/>
              </a:lnSpc>
              <a:buFont typeface="Arial"/>
              <a:buChar char="•"/>
            </a:pPr>
            <a:r>
              <a:rPr lang="en-US" sz="1600" dirty="0">
                <a:solidFill>
                  <a:srgbClr val="EAF0F6"/>
                </a:solidFill>
              </a:rPr>
              <a:t>Like a biological ecosystem, members co-evolve and rely on each other's success to drive innovation, share value and adapt to market changes.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A6A33-3739-97CC-5C96-CC8ABB40F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117" y="1953992"/>
            <a:ext cx="6604483" cy="3483863"/>
          </a:xfrm>
          <a:prstGeom prst="rect">
            <a:avLst/>
          </a:prstGeom>
        </p:spPr>
      </p:pic>
      <p:sp>
        <p:nvSpPr>
          <p:cNvPr id="401" name="AccentRule"/>
          <p:cNvSpPr/>
          <p:nvPr/>
        </p:nvSpPr>
        <p:spPr>
          <a:xfrm>
            <a:off x="279400" y="1219200"/>
            <a:ext cx="508000" cy="50800"/>
          </a:xfrm>
          <a:prstGeom prst="rect">
            <a:avLst/>
          </a:prstGeom>
          <a:solidFill>
            <a:srgbClr val="2E6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2" name="Eyebrow"/>
          <p:cNvSpPr>
            <a:spLocks noGrp="1"/>
          </p:cNvSpPr>
          <p:nvPr/>
        </p:nvSpPr>
        <p:spPr>
          <a:xfrm>
            <a:off x="254000" y="1371600"/>
            <a:ext cx="63500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l">
              <a:buNone/>
            </a:pPr>
            <a:r>
              <a:rPr lang="en-US" sz="2000" i="1" dirty="0">
                <a:solidFill>
                  <a:srgbClr val="DDE9F5"/>
                </a:solidFill>
              </a:rPr>
              <a:t>Understanding the business ecosystem</a:t>
            </a:r>
          </a:p>
        </p:txBody>
      </p:sp>
    </p:spTree>
    <p:extLst>
      <p:ext uri="{BB962C8B-B14F-4D97-AF65-F5344CB8AC3E}">
        <p14:creationId xmlns:p14="http://schemas.microsoft.com/office/powerpoint/2010/main" val="3837216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clo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· SESSION MAP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 at a Glance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10012680" y="566928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7" name="Text 4"/>
          <p:cNvSpPr/>
          <p:nvPr/>
        </p:nvSpPr>
        <p:spPr>
          <a:xfrm>
            <a:off x="10012680" y="566928"/>
            <a:ext cx="1691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4:00 – 8:00 PM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02920" y="1600200"/>
            <a:ext cx="3602736" cy="214884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9" name="Shape 6"/>
          <p:cNvSpPr/>
          <p:nvPr/>
        </p:nvSpPr>
        <p:spPr>
          <a:xfrm>
            <a:off x="758952" y="1856232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0" name="Image 1" descr="icons/bullhor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711" y="1986991"/>
            <a:ext cx="241402" cy="24140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17320" y="1874520"/>
            <a:ext cx="2505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4:00 – 4:15 PM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1417320" y="2130552"/>
            <a:ext cx="2505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Kickoff &amp; CEO Brief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758952" y="2587752"/>
            <a:ext cx="3090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CEO opens Day 1 in role: your mandate, the situation, and today's business question.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293108" y="1600200"/>
            <a:ext cx="3602736" cy="214884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15" name="Shape 11"/>
          <p:cNvSpPr/>
          <p:nvPr/>
        </p:nvSpPr>
        <p:spPr>
          <a:xfrm>
            <a:off x="4549140" y="1856232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6" name="Image 2" descr="icons/lightbul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899" y="1986991"/>
            <a:ext cx="241402" cy="2414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207508" y="1874520"/>
            <a:ext cx="2505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4:15 – 5:25 PM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5207508" y="2130552"/>
            <a:ext cx="2505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Content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4549140" y="2587752"/>
            <a:ext cx="3090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deep-dive, the Egyptian cosmeceutical ecosystem, and the Business Model Canvas — the 9 blocks.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8083296" y="1600200"/>
            <a:ext cx="3602736" cy="2148840"/>
          </a:xfrm>
          <a:prstGeom prst="roundRect">
            <a:avLst>
              <a:gd name="adj" fmla="val 3830"/>
            </a:avLst>
          </a:prstGeom>
          <a:solidFill>
            <a:srgbClr val="F2F6FB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21" name="Shape 16"/>
          <p:cNvSpPr/>
          <p:nvPr/>
        </p:nvSpPr>
        <p:spPr>
          <a:xfrm>
            <a:off x="8339328" y="1856232"/>
            <a:ext cx="502920" cy="502920"/>
          </a:xfrm>
          <a:prstGeom prst="ellipse">
            <a:avLst/>
          </a:prstGeom>
          <a:solidFill>
            <a:srgbClr val="2E6BA8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2" name="Image 3" descr="icons/hear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0087" y="1986991"/>
            <a:ext cx="241402" cy="24140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997696" y="1874520"/>
            <a:ext cx="2505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5:25 – 5:45 PM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8997696" y="2130552"/>
            <a:ext cx="2505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Break</a:t>
            </a:r>
            <a:endParaRPr lang="en-US" sz="1550" dirty="0"/>
          </a:p>
        </p:txBody>
      </p:sp>
      <p:sp>
        <p:nvSpPr>
          <p:cNvPr id="25" name="Text 19"/>
          <p:cNvSpPr/>
          <p:nvPr/>
        </p:nvSpPr>
        <p:spPr>
          <a:xfrm>
            <a:off x="8339328" y="2587752"/>
            <a:ext cx="3090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minutes. Step away — you will need the energy for the build.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502920" y="4023360"/>
            <a:ext cx="3602736" cy="214884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27" name="Shape 21"/>
          <p:cNvSpPr/>
          <p:nvPr/>
        </p:nvSpPr>
        <p:spPr>
          <a:xfrm>
            <a:off x="758952" y="4279392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8" name="Image 4" descr="icons/pe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711" y="4410151"/>
            <a:ext cx="241402" cy="24140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417320" y="4297680"/>
            <a:ext cx="2505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5:45 – 6:45 PM</a:t>
            </a:r>
            <a:endParaRPr lang="en-US" sz="1100" dirty="0"/>
          </a:p>
        </p:txBody>
      </p:sp>
      <p:sp>
        <p:nvSpPr>
          <p:cNvPr id="30" name="Text 23"/>
          <p:cNvSpPr/>
          <p:nvPr/>
        </p:nvSpPr>
        <p:spPr>
          <a:xfrm>
            <a:off x="1417320" y="4553712"/>
            <a:ext cx="2505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Workshop</a:t>
            </a:r>
            <a:endParaRPr lang="en-US" sz="1550" dirty="0"/>
          </a:p>
        </p:txBody>
      </p:sp>
      <p:sp>
        <p:nvSpPr>
          <p:cNvPr id="31" name="Text 24"/>
          <p:cNvSpPr/>
          <p:nvPr/>
        </p:nvSpPr>
        <p:spPr>
          <a:xfrm>
            <a:off x="758952" y="5010912"/>
            <a:ext cx="3090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BD Squads: draft Version 1 of Hanna's Business Model Canvas for Egypt.</a:t>
            </a:r>
            <a:endParaRPr lang="en-US" sz="1150" dirty="0"/>
          </a:p>
        </p:txBody>
      </p:sp>
      <p:sp>
        <p:nvSpPr>
          <p:cNvPr id="32" name="Shape 25"/>
          <p:cNvSpPr/>
          <p:nvPr/>
        </p:nvSpPr>
        <p:spPr>
          <a:xfrm>
            <a:off x="4293108" y="4023360"/>
            <a:ext cx="3602736" cy="214884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33" name="Shape 26"/>
          <p:cNvSpPr/>
          <p:nvPr/>
        </p:nvSpPr>
        <p:spPr>
          <a:xfrm>
            <a:off x="4549140" y="4279392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4" name="Image 5" descr="icons/robo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9899" y="4410151"/>
            <a:ext cx="241402" cy="241402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5207508" y="4297680"/>
            <a:ext cx="2505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6:45 – 7:35 PM</a:t>
            </a:r>
            <a:endParaRPr lang="en-US" sz="1100" dirty="0"/>
          </a:p>
        </p:txBody>
      </p:sp>
      <p:sp>
        <p:nvSpPr>
          <p:cNvPr id="36" name="Text 28"/>
          <p:cNvSpPr/>
          <p:nvPr/>
        </p:nvSpPr>
        <p:spPr>
          <a:xfrm>
            <a:off x="5207508" y="4553712"/>
            <a:ext cx="2505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Co-Pilot Lab</a:t>
            </a:r>
            <a:endParaRPr lang="en-US" sz="1550" dirty="0"/>
          </a:p>
        </p:txBody>
      </p:sp>
      <p:sp>
        <p:nvSpPr>
          <p:cNvPr id="37" name="Text 29"/>
          <p:cNvSpPr/>
          <p:nvPr/>
        </p:nvSpPr>
        <p:spPr>
          <a:xfrm>
            <a:off x="4549140" y="5010912"/>
            <a:ext cx="3090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the ecosystem with ChatGPT / Gemini, then stress-test your BMC with Claude.</a:t>
            </a:r>
            <a:endParaRPr lang="en-US" sz="1150" dirty="0"/>
          </a:p>
        </p:txBody>
      </p:sp>
      <p:sp>
        <p:nvSpPr>
          <p:cNvPr id="38" name="Shape 30"/>
          <p:cNvSpPr/>
          <p:nvPr/>
        </p:nvSpPr>
        <p:spPr>
          <a:xfrm>
            <a:off x="8083296" y="4023360"/>
            <a:ext cx="3602736" cy="214884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39" name="Shape 31"/>
          <p:cNvSpPr/>
          <p:nvPr/>
        </p:nvSpPr>
        <p:spPr>
          <a:xfrm>
            <a:off x="8339328" y="4279392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40" name="Image 6" descr="icons/clipboar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0087" y="4410151"/>
            <a:ext cx="241402" cy="241402"/>
          </a:xfrm>
          <a:prstGeom prst="rect">
            <a:avLst/>
          </a:prstGeom>
        </p:spPr>
      </p:pic>
      <p:sp>
        <p:nvSpPr>
          <p:cNvPr id="41" name="Text 32"/>
          <p:cNvSpPr/>
          <p:nvPr/>
        </p:nvSpPr>
        <p:spPr>
          <a:xfrm>
            <a:off x="8997696" y="4297680"/>
            <a:ext cx="2505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7:35 – 8:00 PM</a:t>
            </a:r>
            <a:endParaRPr lang="en-US" sz="1100" dirty="0"/>
          </a:p>
        </p:txBody>
      </p:sp>
      <p:sp>
        <p:nvSpPr>
          <p:cNvPr id="42" name="Text 33"/>
          <p:cNvSpPr/>
          <p:nvPr/>
        </p:nvSpPr>
        <p:spPr>
          <a:xfrm>
            <a:off x="8997696" y="4553712"/>
            <a:ext cx="2505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Deliverable &amp; Debrief</a:t>
            </a:r>
            <a:endParaRPr lang="en-US" sz="1550" dirty="0"/>
          </a:p>
        </p:txBody>
      </p:sp>
      <p:sp>
        <p:nvSpPr>
          <p:cNvPr id="43" name="Text 34"/>
          <p:cNvSpPr/>
          <p:nvPr/>
        </p:nvSpPr>
        <p:spPr>
          <a:xfrm>
            <a:off x="8339328" y="5010912"/>
            <a:ext cx="3090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BMC v1 — one page, all 9 blocks — and debrief with your coach.</a:t>
            </a:r>
            <a:endParaRPr lang="en-US" sz="1150" dirty="0"/>
          </a:p>
        </p:txBody>
      </p:sp>
      <p:sp>
        <p:nvSpPr>
          <p:cNvPr id="44" name="Text 35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45" name="Text 36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3323138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149840" y="4663440"/>
            <a:ext cx="4023360" cy="4023360"/>
          </a:xfrm>
          <a:prstGeom prst="ellipse">
            <a:avLst/>
          </a:prstGeom>
          <a:solidFill>
            <a:srgbClr val="15385C">
              <a:alpha val="45000"/>
            </a:srgbClr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3" name="Shape 1"/>
          <p:cNvSpPr/>
          <p:nvPr/>
        </p:nvSpPr>
        <p:spPr>
          <a:xfrm>
            <a:off x="685800" y="640080"/>
            <a:ext cx="640080" cy="64008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4" name="Image 0" descr="icons/bullhor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1" y="806501"/>
            <a:ext cx="307238" cy="3072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81328" y="6583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4:00 PM · READ ALOUD, IN ROLE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481328" y="9144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CEO Brief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94360" y="141732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2E6B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11000" dirty="0"/>
          </a:p>
        </p:txBody>
      </p:sp>
      <p:sp>
        <p:nvSpPr>
          <p:cNvPr id="8" name="Text 5"/>
          <p:cNvSpPr/>
          <p:nvPr/>
        </p:nvSpPr>
        <p:spPr>
          <a:xfrm>
            <a:off x="1554480" y="2377440"/>
            <a:ext cx="9326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300" i="1" dirty="0">
                <a:solidFill>
                  <a:srgbClr val="EFF4F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Welcome aboard. You already know what happened with Vai Natural — I don't need you to fix that contract, legal is on it. What I need from you is a plan for a business that's actually ours, built from Saudi and Egyptian market outward. We've put ten million dollars behind this. Show me the shape of this business by end of day.</a:t>
            </a:r>
            <a:endParaRPr lang="en-US" sz="2300" dirty="0"/>
          </a:p>
        </p:txBody>
      </p:sp>
      <p:sp>
        <p:nvSpPr>
          <p:cNvPr id="9" name="Shape 6"/>
          <p:cNvSpPr/>
          <p:nvPr/>
        </p:nvSpPr>
        <p:spPr>
          <a:xfrm>
            <a:off x="1572768" y="5074920"/>
            <a:ext cx="685800" cy="0"/>
          </a:xfrm>
          <a:prstGeom prst="line">
            <a:avLst/>
          </a:prstGeom>
          <a:noFill/>
          <a:ln w="31750">
            <a:solidFill>
              <a:srgbClr val="2E6BA8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0" name="Text 7"/>
          <p:cNvSpPr/>
          <p:nvPr/>
        </p:nvSpPr>
        <p:spPr>
          <a:xfrm>
            <a:off x="2377440" y="491947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CF2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CEO, Hanna Cosmeceuticals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1554480" y="5577840"/>
            <a:ext cx="8595360" cy="566928"/>
          </a:xfrm>
          <a:prstGeom prst="roundRect">
            <a:avLst>
              <a:gd name="adj" fmla="val 16129"/>
            </a:avLst>
          </a:prstGeom>
          <a:solidFill>
            <a:srgbClr val="15385C">
              <a:alpha val="65000"/>
            </a:srgbClr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12" name="Text 9"/>
          <p:cNvSpPr/>
          <p:nvPr/>
        </p:nvSpPr>
        <p:spPr>
          <a:xfrm>
            <a:off x="1783080" y="557784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business question:  what is the shape of Hanna's Egypt / Saudi business?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791141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leaf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CONTENT · COMPANY DEEP-DIVE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Hanna at a Glance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10012680" y="566928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7" name="Text 4"/>
          <p:cNvSpPr/>
          <p:nvPr/>
        </p:nvSpPr>
        <p:spPr>
          <a:xfrm>
            <a:off x="10012680" y="566928"/>
            <a:ext cx="1691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4:15 – 5:25 PM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02920" y="1600200"/>
            <a:ext cx="2697480" cy="1234440"/>
          </a:xfrm>
          <a:prstGeom prst="roundRect">
            <a:avLst>
              <a:gd name="adj" fmla="val 6667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9" name="Text 6"/>
          <p:cNvSpPr/>
          <p:nvPr/>
        </p:nvSpPr>
        <p:spPr>
          <a:xfrm>
            <a:off x="502920" y="1691640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538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2023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685800" y="225856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in Saudi Arabia since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364992" y="1600200"/>
            <a:ext cx="2697480" cy="1234440"/>
          </a:xfrm>
          <a:prstGeom prst="roundRect">
            <a:avLst>
              <a:gd name="adj" fmla="val 6667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2" name="Text 9"/>
          <p:cNvSpPr/>
          <p:nvPr/>
        </p:nvSpPr>
        <p:spPr>
          <a:xfrm>
            <a:off x="3364992" y="1691640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538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3547872" y="225856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Hero products, natural &amp; skin-first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227064" y="1600200"/>
            <a:ext cx="2697480" cy="1234440"/>
          </a:xfrm>
          <a:prstGeom prst="roundRect">
            <a:avLst>
              <a:gd name="adj" fmla="val 6667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5" name="Text 12"/>
          <p:cNvSpPr/>
          <p:nvPr/>
        </p:nvSpPr>
        <p:spPr>
          <a:xfrm>
            <a:off x="6227064" y="1691640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538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6409944" y="225856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revenue via one agency deal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9089136" y="1600200"/>
            <a:ext cx="2697480" cy="1234440"/>
          </a:xfrm>
          <a:prstGeom prst="roundRect">
            <a:avLst>
              <a:gd name="adj" fmla="val 6667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8" name="Text 15"/>
          <p:cNvSpPr/>
          <p:nvPr/>
        </p:nvSpPr>
        <p:spPr>
          <a:xfrm>
            <a:off x="9089136" y="1691640"/>
            <a:ext cx="2697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538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200" dirty="0"/>
          </a:p>
        </p:txBody>
      </p:sp>
      <p:sp>
        <p:nvSpPr>
          <p:cNvPr id="19" name="Text 16"/>
          <p:cNvSpPr/>
          <p:nvPr/>
        </p:nvSpPr>
        <p:spPr>
          <a:xfrm>
            <a:off x="9272016" y="225856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presence in Egypt — until now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502920" y="3063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portfolio — deliberately small, deliberately focused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502920" y="3520440"/>
            <a:ext cx="3602736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22" name="Shape 19"/>
          <p:cNvSpPr/>
          <p:nvPr/>
        </p:nvSpPr>
        <p:spPr>
          <a:xfrm>
            <a:off x="731520" y="3776472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3" name="Image 1" descr="icons/fla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79" y="3907231"/>
            <a:ext cx="241402" cy="241402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1371600" y="3730752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Sugar Scrub</a:t>
            </a:r>
            <a:endParaRPr lang="en-US" sz="1450" dirty="0"/>
          </a:p>
        </p:txBody>
      </p:sp>
      <p:sp>
        <p:nvSpPr>
          <p:cNvPr id="25" name="Text 21"/>
          <p:cNvSpPr/>
          <p:nvPr/>
        </p:nvSpPr>
        <p:spPr>
          <a:xfrm>
            <a:off x="1371600" y="4059936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Exfoliating body scrub — the entry point into the brand.</a:t>
            </a:r>
            <a:endParaRPr lang="en-US" sz="1050" dirty="0"/>
          </a:p>
        </p:txBody>
      </p:sp>
      <p:sp>
        <p:nvSpPr>
          <p:cNvPr id="26" name="Shape 22"/>
          <p:cNvSpPr/>
          <p:nvPr/>
        </p:nvSpPr>
        <p:spPr>
          <a:xfrm>
            <a:off x="4293108" y="3520440"/>
            <a:ext cx="3602736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27" name="Shape 23"/>
          <p:cNvSpPr/>
          <p:nvPr/>
        </p:nvSpPr>
        <p:spPr>
          <a:xfrm>
            <a:off x="4521708" y="3776472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8" name="Image 2" descr="icons/he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467" y="3907231"/>
            <a:ext cx="241402" cy="241402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5161788" y="3730752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Shea Body Butter</a:t>
            </a:r>
            <a:endParaRPr lang="en-US" sz="1450" dirty="0"/>
          </a:p>
        </p:txBody>
      </p:sp>
      <p:sp>
        <p:nvSpPr>
          <p:cNvPr id="30" name="Text 25"/>
          <p:cNvSpPr/>
          <p:nvPr/>
        </p:nvSpPr>
        <p:spPr>
          <a:xfrm>
            <a:off x="5161788" y="4059936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Rich, moisturizing body butter — the repeat-purchase anchor.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8083296" y="3520440"/>
            <a:ext cx="3602736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32" name="Shape 27"/>
          <p:cNvSpPr/>
          <p:nvPr/>
        </p:nvSpPr>
        <p:spPr>
          <a:xfrm>
            <a:off x="8311896" y="3776472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3" name="Image 3" descr="icons/targe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2655" y="3907231"/>
            <a:ext cx="241402" cy="241402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8951976" y="3730752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Underarm Detox Scrub</a:t>
            </a:r>
            <a:endParaRPr lang="en-US" sz="1450" dirty="0"/>
          </a:p>
        </p:txBody>
      </p:sp>
      <p:sp>
        <p:nvSpPr>
          <p:cNvPr id="35" name="Text 29"/>
          <p:cNvSpPr/>
          <p:nvPr/>
        </p:nvSpPr>
        <p:spPr>
          <a:xfrm>
            <a:off x="8951976" y="4059936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Targeted brightening / detox treatment — the differentiator.</a:t>
            </a:r>
            <a:endParaRPr lang="en-US" sz="1050" dirty="0"/>
          </a:p>
        </p:txBody>
      </p:sp>
      <p:sp>
        <p:nvSpPr>
          <p:cNvPr id="36" name="Shape 30"/>
          <p:cNvSpPr/>
          <p:nvPr/>
        </p:nvSpPr>
        <p:spPr>
          <a:xfrm>
            <a:off x="502920" y="5120640"/>
            <a:ext cx="11183112" cy="1051560"/>
          </a:xfrm>
          <a:prstGeom prst="roundRect">
            <a:avLst>
              <a:gd name="adj" fmla="val 7826"/>
            </a:avLst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37" name="Text 31"/>
          <p:cNvSpPr/>
          <p:nvPr/>
        </p:nvSpPr>
        <p:spPr>
          <a:xfrm>
            <a:off x="777240" y="523036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ECF2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catch:  </a:t>
            </a:r>
            <a:r>
              <a:rPr lang="en-US" sz="125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has never owned its commercial engine. Its entire Saudi presence was built as the exclusive agent for Vai Natural — a Jordanian brand — sourcing, registering, and distributing someone else's products. Egypt has always been the natural next chapter. It is still unexplored territory.</a:t>
            </a:r>
            <a:endParaRPr lang="en-US" sz="1250" dirty="0"/>
          </a:p>
        </p:txBody>
      </p:sp>
      <p:sp>
        <p:nvSpPr>
          <p:cNvPr id="38" name="Text 32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39" name="Text 33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076293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te"/>
          <p:cNvSpPr/>
          <p:nvPr/>
        </p:nvSpPr>
        <p:spPr>
          <a:xfrm>
            <a:off x="7277100" y="457200"/>
            <a:ext cx="3492500" cy="59436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9050">
            <a:solidFill>
              <a:srgbClr val="2E6BA8"/>
            </a:solidFill>
          </a:ln>
        </p:spPr>
        <p:txBody>
          <a:bodyPr/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522A56-76D9-5CDD-AF25-9D93B9C2B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900" y="635000"/>
            <a:ext cx="3136900" cy="5588000"/>
          </a:xfrm>
          <a:prstGeom prst="rect">
            <a:avLst/>
          </a:prstGeom>
        </p:spPr>
      </p:pic>
      <p:sp>
        <p:nvSpPr>
          <p:cNvPr id="310" name="Eyebrow"/>
          <p:cNvSpPr/>
          <p:nvPr/>
        </p:nvSpPr>
        <p:spPr>
          <a:xfrm>
            <a:off x="812800" y="939800"/>
            <a:ext cx="59690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lang="en-US" sz="1500" b="1" spc="340" dirty="0">
                <a:solidFill>
                  <a:srgbClr val="ECF2F9"/>
                </a:solidFill>
                <a:latin typeface="Calibri"/>
              </a:rPr>
              <a:t>MARKET SPOTLIGHT</a:t>
            </a:r>
          </a:p>
        </p:txBody>
      </p:sp>
      <p:sp>
        <p:nvSpPr>
          <p:cNvPr id="311" name="Title"/>
          <p:cNvSpPr/>
          <p:nvPr/>
        </p:nvSpPr>
        <p:spPr>
          <a:xfrm>
            <a:off x="812800" y="1270000"/>
            <a:ext cx="5969000" cy="736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/>
              </a:rPr>
              <a:t>VAi Naturals</a:t>
            </a:r>
          </a:p>
        </p:txBody>
      </p:sp>
      <p:sp>
        <p:nvSpPr>
          <p:cNvPr id="312" name="Rule"/>
          <p:cNvSpPr/>
          <p:nvPr/>
        </p:nvSpPr>
        <p:spPr>
          <a:xfrm>
            <a:off x="838200" y="2108200"/>
            <a:ext cx="812800" cy="38100"/>
          </a:xfrm>
          <a:prstGeom prst="rect">
            <a:avLst/>
          </a:prstGeom>
          <a:solidFill>
            <a:srgbClr val="9BC0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3" name="Tagline"/>
          <p:cNvSpPr/>
          <p:nvPr/>
        </p:nvSpPr>
        <p:spPr>
          <a:xfrm>
            <a:off x="812800" y="2336800"/>
            <a:ext cx="5969000" cy="711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900" i="1" dirty="0">
                <a:solidFill>
                  <a:srgbClr val="ECF2F9"/>
                </a:solidFill>
                <a:latin typeface="Calibri"/>
              </a:rPr>
              <a:t>Pamper your skin with a luxurious touch of care.</a:t>
            </a:r>
          </a:p>
        </p:txBody>
      </p:sp>
      <p:sp>
        <p:nvSpPr>
          <p:cNvPr id="314" name="Bullets"/>
          <p:cNvSpPr/>
          <p:nvPr/>
        </p:nvSpPr>
        <p:spPr>
          <a:xfrm>
            <a:off x="812800" y="3302000"/>
            <a:ext cx="5969000" cy="292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285750" indent="-285750">
              <a:lnSpc>
                <a:spcPct val="110000"/>
              </a:lnSpc>
              <a:spcBef>
                <a:spcPts val="400"/>
              </a:spcBef>
              <a:buClr>
                <a:srgbClr val="6D9BCB"/>
              </a:buClr>
              <a:buFont typeface="Arial"/>
              <a:buChar char="•"/>
            </a:pPr>
            <a:r>
              <a:rPr lang="en-US" sz="1700" dirty="0">
                <a:solidFill>
                  <a:srgbClr val="DDE9F5"/>
                </a:solidFill>
                <a:latin typeface="Calibri"/>
              </a:rPr>
              <a:t>Shea body butter &amp; butter soap</a:t>
            </a:r>
          </a:p>
          <a:p>
            <a:pPr marL="285750" indent="-285750">
              <a:lnSpc>
                <a:spcPct val="110000"/>
              </a:lnSpc>
              <a:spcBef>
                <a:spcPts val="800"/>
              </a:spcBef>
              <a:buClr>
                <a:srgbClr val="6D9BCB"/>
              </a:buClr>
              <a:buFont typeface="Arial"/>
              <a:buChar char="•"/>
            </a:pPr>
            <a:r>
              <a:rPr lang="en-US" sz="1700" dirty="0">
                <a:solidFill>
                  <a:srgbClr val="DDE9F5"/>
                </a:solidFill>
                <a:latin typeface="Calibri"/>
              </a:rPr>
              <a:t>Sugar &amp; rice body scrubs</a:t>
            </a:r>
          </a:p>
          <a:p>
            <a:pPr marL="285750" indent="-285750">
              <a:lnSpc>
                <a:spcPct val="110000"/>
              </a:lnSpc>
              <a:spcBef>
                <a:spcPts val="800"/>
              </a:spcBef>
              <a:buClr>
                <a:srgbClr val="6D9BCB"/>
              </a:buClr>
              <a:buFont typeface="Arial"/>
              <a:buChar char="•"/>
            </a:pPr>
            <a:r>
              <a:rPr lang="en-US" sz="1700" dirty="0">
                <a:solidFill>
                  <a:srgbClr val="DDE9F5"/>
                </a:solidFill>
                <a:latin typeface="Calibri"/>
              </a:rPr>
              <a:t>Shower gel &amp; body yogurt</a:t>
            </a:r>
          </a:p>
          <a:p>
            <a:pPr marL="285750" indent="-285750">
              <a:lnSpc>
                <a:spcPct val="110000"/>
              </a:lnSpc>
              <a:spcBef>
                <a:spcPts val="800"/>
              </a:spcBef>
              <a:buClr>
                <a:srgbClr val="6D9BCB"/>
              </a:buClr>
              <a:buFont typeface="Arial"/>
              <a:buChar char="•"/>
            </a:pPr>
            <a:r>
              <a:rPr lang="en-US" sz="1700" dirty="0">
                <a:solidFill>
                  <a:srgbClr val="DDE9F5"/>
                </a:solidFill>
                <a:latin typeface="Calibri"/>
              </a:rPr>
              <a:t>Vitamin-enriched — for all skin types</a:t>
            </a:r>
          </a:p>
        </p:txBody>
      </p:sp>
    </p:spTree>
    <p:extLst>
      <p:ext uri="{BB962C8B-B14F-4D97-AF65-F5344CB8AC3E}">
        <p14:creationId xmlns:p14="http://schemas.microsoft.com/office/powerpoint/2010/main" val="947006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excla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CONTENT · THE TRIGGER EVENT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Vai Natural Pulls the Plug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10012680" y="566928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7" name="Text 4"/>
          <p:cNvSpPr/>
          <p:nvPr/>
        </p:nvSpPr>
        <p:spPr>
          <a:xfrm>
            <a:off x="10012680" y="566928"/>
            <a:ext cx="1691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4:15 – 5:25 PM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02920" y="1828800"/>
            <a:ext cx="3611880" cy="2286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9" name="Shape 6"/>
          <p:cNvSpPr/>
          <p:nvPr/>
        </p:nvSpPr>
        <p:spPr>
          <a:xfrm>
            <a:off x="758952" y="2084832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0" name="Image 1" descr="icons/gave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711" y="2215591"/>
            <a:ext cx="241402" cy="24140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17320" y="210312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WEEKS AGO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1417320" y="2359152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termination notice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758952" y="2999232"/>
            <a:ext cx="30998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Vai Natural terminates the agency agreement — no commercial, legal, or performance justification given.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288536" y="1828800"/>
            <a:ext cx="3611880" cy="2286000"/>
          </a:xfrm>
          <a:prstGeom prst="roundRect">
            <a:avLst>
              <a:gd name="adj" fmla="val 3600"/>
            </a:avLst>
          </a:prstGeom>
          <a:solidFill>
            <a:srgbClr val="15385C"/>
          </a:solidFill>
          <a:ln w="19050">
            <a:solidFill>
              <a:srgbClr val="15385C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15" name="Shape 11"/>
          <p:cNvSpPr/>
          <p:nvPr/>
        </p:nvSpPr>
        <p:spPr>
          <a:xfrm>
            <a:off x="4544568" y="2084832"/>
            <a:ext cx="502920" cy="502920"/>
          </a:xfrm>
          <a:prstGeom prst="ellipse">
            <a:avLst/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6" name="Image 2" descr="icons/ch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327" y="2215591"/>
            <a:ext cx="241402" cy="2414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202936" y="210312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ECF2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~60 DAYS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5202936" y="2359152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line disappears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4544568" y="2999232"/>
            <a:ext cx="30998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E4ED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Hanna's only commercial engine — its entire Saudi presence — shuts down when the notice takes effect.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8074152" y="1828800"/>
            <a:ext cx="3611880" cy="2286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21" name="Shape 16"/>
          <p:cNvSpPr/>
          <p:nvPr/>
        </p:nvSpPr>
        <p:spPr>
          <a:xfrm>
            <a:off x="8330184" y="2084832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2" name="Image 3" descr="icons/build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0943" y="2215591"/>
            <a:ext cx="241402" cy="24140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988552" y="210312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SUSPECTED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8988552" y="2359152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direct regional office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8330184" y="2999232"/>
            <a:ext cx="30998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suspects Vai Natural is going direct in the region. Unconfirmed. Legal is reviewing recourse — in parallel.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502920" y="44348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 for your role</a:t>
            </a:r>
            <a:endParaRPr lang="en-US" sz="1500" dirty="0"/>
          </a:p>
        </p:txBody>
      </p:sp>
      <p:sp>
        <p:nvSpPr>
          <p:cNvPr id="27" name="Text 21"/>
          <p:cNvSpPr/>
          <p:nvPr/>
        </p:nvSpPr>
        <p:spPr>
          <a:xfrm>
            <a:off x="566928" y="484632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Char char="✓"/>
            </a:pPr>
            <a:r>
              <a:rPr lang="en-US" sz="13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your problem: the contract dispute. Legal counsel owns that track — it runs in parallel.</a:t>
            </a:r>
            <a:endParaRPr lang="en-US" sz="130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Char char="✓"/>
            </a:pPr>
            <a:r>
              <a:rPr lang="en-US" sz="13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problem: Hanna cannot rebuild on a single external partner, and cannot remain a single-market business.</a:t>
            </a:r>
            <a:endParaRPr lang="en-US" sz="1300" dirty="0"/>
          </a:p>
          <a:p>
            <a:pPr marL="342900" indent="-342900">
              <a:lnSpc>
                <a:spcPct val="112000"/>
              </a:lnSpc>
              <a:spcAft>
                <a:spcPts val="800"/>
              </a:spcAft>
              <a:buSzPct val="100000"/>
              <a:buChar char="✓"/>
            </a:pPr>
            <a:r>
              <a:rPr lang="en-US" sz="13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founders call this a forcing function, not just a crisis — the push to build a business that is Hanna's, end-to-end.</a:t>
            </a:r>
            <a:endParaRPr lang="en-US" sz="1300" dirty="0"/>
          </a:p>
        </p:txBody>
      </p:sp>
      <p:sp>
        <p:nvSpPr>
          <p:cNvPr id="28" name="Text 22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29" name="Text 23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87970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· WHY TODAY MATTERS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Will Walk Out With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40080" y="1856232"/>
            <a:ext cx="658368" cy="65836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7" name="Image 1" descr="icons/sear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56" y="2027408"/>
            <a:ext cx="316017" cy="31601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600200" y="17830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business cold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1600200" y="2148840"/>
            <a:ext cx="6675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Hanna's history in Saudi Arabia, its three hero products, the Vai Natural agency model — and why it collapsed.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640080" y="3044952"/>
            <a:ext cx="658368" cy="65836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1" name="Image 2" descr="icons/compas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56" y="3216128"/>
            <a:ext cx="316017" cy="31601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00200" y="297180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ecosystem</a:t>
            </a:r>
            <a:endParaRPr lang="en-US" sz="1700" dirty="0"/>
          </a:p>
        </p:txBody>
      </p:sp>
      <p:sp>
        <p:nvSpPr>
          <p:cNvPr id="13" name="Text 8"/>
          <p:cNvSpPr/>
          <p:nvPr/>
        </p:nvSpPr>
        <p:spPr>
          <a:xfrm>
            <a:off x="1600200" y="3337560"/>
            <a:ext cx="6675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the players around Hanna in Egypt: manufacturers, competitors, channels, regulators, retail &amp; e-commerce, customers.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640080" y="4233672"/>
            <a:ext cx="658368" cy="65836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5" name="Image 3" descr="icons/puzz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256" y="4404848"/>
            <a:ext cx="316017" cy="31601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600200" y="416052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the Business Model Canvas</a:t>
            </a:r>
            <a:endParaRPr lang="en-US" sz="1700" dirty="0"/>
          </a:p>
        </p:txBody>
      </p:sp>
      <p:sp>
        <p:nvSpPr>
          <p:cNvPr id="17" name="Text 11"/>
          <p:cNvSpPr/>
          <p:nvPr/>
        </p:nvSpPr>
        <p:spPr>
          <a:xfrm>
            <a:off x="1600200" y="4526280"/>
            <a:ext cx="6675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 9 blocks and use them to structure the private-label launch, Egypt entry, and regional HQ — on one page.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640080" y="5422392"/>
            <a:ext cx="658368" cy="65836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9" name="Image 4" descr="icons/clipboar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256" y="5593568"/>
            <a:ext cx="316017" cy="316017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600200" y="534924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 a real deliverable</a:t>
            </a:r>
            <a:endParaRPr lang="en-US" sz="1700" dirty="0"/>
          </a:p>
        </p:txBody>
      </p:sp>
      <p:sp>
        <p:nvSpPr>
          <p:cNvPr id="21" name="Text 14"/>
          <p:cNvSpPr/>
          <p:nvPr/>
        </p:nvSpPr>
        <p:spPr>
          <a:xfrm>
            <a:off x="1600200" y="5715000"/>
            <a:ext cx="6675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tonight with BMC v1: your first board-facing artifact, and the foundation of your Day 7 business plan.</a:t>
            </a:r>
            <a:endParaRPr lang="en-US" sz="1250" dirty="0"/>
          </a:p>
        </p:txBody>
      </p:sp>
      <p:sp>
        <p:nvSpPr>
          <p:cNvPr id="22" name="Shape 15"/>
          <p:cNvSpPr/>
          <p:nvPr/>
        </p:nvSpPr>
        <p:spPr>
          <a:xfrm>
            <a:off x="8641080" y="1691640"/>
            <a:ext cx="3063240" cy="4572000"/>
          </a:xfrm>
          <a:prstGeom prst="roundRect">
            <a:avLst>
              <a:gd name="adj" fmla="val 2985"/>
            </a:avLst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23" name="Text 16"/>
          <p:cNvSpPr/>
          <p:nvPr/>
        </p:nvSpPr>
        <p:spPr>
          <a:xfrm>
            <a:off x="8915400" y="19202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DAY 1 SITS</a:t>
            </a:r>
            <a:endParaRPr lang="en-US" sz="1050" dirty="0"/>
          </a:p>
        </p:txBody>
      </p:sp>
      <p:sp>
        <p:nvSpPr>
          <p:cNvPr id="24" name="Shape 17"/>
          <p:cNvSpPr/>
          <p:nvPr/>
        </p:nvSpPr>
        <p:spPr>
          <a:xfrm>
            <a:off x="8915400" y="2286000"/>
            <a:ext cx="384048" cy="384048"/>
          </a:xfrm>
          <a:prstGeom prst="ellipse">
            <a:avLst/>
          </a:prstGeom>
          <a:solidFill>
            <a:srgbClr val="ECF2F9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25" name="Text 18"/>
          <p:cNvSpPr/>
          <p:nvPr/>
        </p:nvSpPr>
        <p:spPr>
          <a:xfrm>
            <a:off x="891540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6" name="Text 19"/>
          <p:cNvSpPr/>
          <p:nvPr/>
        </p:nvSpPr>
        <p:spPr>
          <a:xfrm>
            <a:off x="9436608" y="230428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 &amp; BMC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Life Cycle</a:t>
            </a:r>
          </a:p>
        </p:txBody>
      </p:sp>
      <p:sp>
        <p:nvSpPr>
          <p:cNvPr id="27" name="Shape 20"/>
          <p:cNvSpPr/>
          <p:nvPr/>
        </p:nvSpPr>
        <p:spPr>
          <a:xfrm>
            <a:off x="8915400" y="2834640"/>
            <a:ext cx="384048" cy="38404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28" name="Text 21"/>
          <p:cNvSpPr/>
          <p:nvPr/>
        </p:nvSpPr>
        <p:spPr>
          <a:xfrm>
            <a:off x="8915400" y="2834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9436608" y="285292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Sizing &amp; STP</a:t>
            </a:r>
            <a:endParaRPr lang="en-US" sz="1200" dirty="0"/>
          </a:p>
        </p:txBody>
      </p:sp>
      <p:sp>
        <p:nvSpPr>
          <p:cNvPr id="30" name="Shape 23"/>
          <p:cNvSpPr/>
          <p:nvPr/>
        </p:nvSpPr>
        <p:spPr>
          <a:xfrm>
            <a:off x="8915400" y="3383280"/>
            <a:ext cx="384048" cy="38404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31" name="Text 24"/>
          <p:cNvSpPr/>
          <p:nvPr/>
        </p:nvSpPr>
        <p:spPr>
          <a:xfrm>
            <a:off x="8915400" y="3383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2" name="Text 25"/>
          <p:cNvSpPr/>
          <p:nvPr/>
        </p:nvSpPr>
        <p:spPr>
          <a:xfrm>
            <a:off x="9436608" y="340156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Journey &amp; 4Ps</a:t>
            </a:r>
            <a:endParaRPr lang="en-US" sz="1200" dirty="0"/>
          </a:p>
        </p:txBody>
      </p:sp>
      <p:sp>
        <p:nvSpPr>
          <p:cNvPr id="33" name="Shape 26"/>
          <p:cNvSpPr/>
          <p:nvPr/>
        </p:nvSpPr>
        <p:spPr>
          <a:xfrm>
            <a:off x="8915400" y="3931920"/>
            <a:ext cx="384048" cy="38404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34" name="Text 27"/>
          <p:cNvSpPr/>
          <p:nvPr/>
        </p:nvSpPr>
        <p:spPr>
          <a:xfrm>
            <a:off x="8915400" y="3931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35" name="Text 28"/>
          <p:cNvSpPr/>
          <p:nvPr/>
        </p:nvSpPr>
        <p:spPr>
          <a:xfrm>
            <a:off x="9436608" y="395020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Plan &amp; CRM</a:t>
            </a:r>
            <a:endParaRPr lang="en-US" sz="1200" dirty="0"/>
          </a:p>
        </p:txBody>
      </p:sp>
      <p:sp>
        <p:nvSpPr>
          <p:cNvPr id="36" name="Shape 29"/>
          <p:cNvSpPr/>
          <p:nvPr/>
        </p:nvSpPr>
        <p:spPr>
          <a:xfrm>
            <a:off x="8915400" y="4480560"/>
            <a:ext cx="384048" cy="38404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37" name="Text 30"/>
          <p:cNvSpPr/>
          <p:nvPr/>
        </p:nvSpPr>
        <p:spPr>
          <a:xfrm>
            <a:off x="8915400" y="4480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8" name="Text 31"/>
          <p:cNvSpPr/>
          <p:nvPr/>
        </p:nvSpPr>
        <p:spPr>
          <a:xfrm>
            <a:off x="9436608" y="449884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Partnerships &amp; Deals</a:t>
            </a:r>
            <a:endParaRPr lang="en-US" sz="1200" dirty="0"/>
          </a:p>
        </p:txBody>
      </p:sp>
      <p:sp>
        <p:nvSpPr>
          <p:cNvPr id="39" name="Shape 32"/>
          <p:cNvSpPr/>
          <p:nvPr/>
        </p:nvSpPr>
        <p:spPr>
          <a:xfrm>
            <a:off x="8915400" y="5029200"/>
            <a:ext cx="384048" cy="38404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40" name="Text 33"/>
          <p:cNvSpPr/>
          <p:nvPr/>
        </p:nvSpPr>
        <p:spPr>
          <a:xfrm>
            <a:off x="8915400" y="5029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41" name="Text 34"/>
          <p:cNvSpPr/>
          <p:nvPr/>
        </p:nvSpPr>
        <p:spPr>
          <a:xfrm>
            <a:off x="9436608" y="504748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Breakeven &amp; P&amp;L</a:t>
            </a:r>
            <a:endParaRPr lang="en-US" sz="1200" dirty="0"/>
          </a:p>
        </p:txBody>
      </p:sp>
      <p:sp>
        <p:nvSpPr>
          <p:cNvPr id="42" name="Shape 35"/>
          <p:cNvSpPr/>
          <p:nvPr/>
        </p:nvSpPr>
        <p:spPr>
          <a:xfrm>
            <a:off x="8915400" y="5577840"/>
            <a:ext cx="384048" cy="38404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43" name="Text 36"/>
          <p:cNvSpPr/>
          <p:nvPr/>
        </p:nvSpPr>
        <p:spPr>
          <a:xfrm>
            <a:off x="8915400" y="5577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44" name="Text 37"/>
          <p:cNvSpPr/>
          <p:nvPr/>
        </p:nvSpPr>
        <p:spPr>
          <a:xfrm>
            <a:off x="9436608" y="5596128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Plan &amp; Pitch</a:t>
            </a:r>
            <a:endParaRPr lang="en-US" sz="1200" dirty="0"/>
          </a:p>
        </p:txBody>
      </p:sp>
      <p:sp>
        <p:nvSpPr>
          <p:cNvPr id="45" name="Text 38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46" name="Text 39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2717222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rock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CONTENT · THE MANDATE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Role: Three Parallel Workstreams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10012680" y="566928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7" name="Text 4"/>
          <p:cNvSpPr/>
          <p:nvPr/>
        </p:nvSpPr>
        <p:spPr>
          <a:xfrm>
            <a:off x="10012680" y="566928"/>
            <a:ext cx="1691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4:15 – 5:25 PM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02920" y="1737360"/>
            <a:ext cx="3602736" cy="329184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14300" dist="25400" dir="5400000" algn="bl" rotWithShape="0">
              <a:srgbClr val="0E2033">
                <a:alpha val="14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9" name="Shape 6"/>
          <p:cNvSpPr/>
          <p:nvPr/>
        </p:nvSpPr>
        <p:spPr>
          <a:xfrm>
            <a:off x="777240" y="2011680"/>
            <a:ext cx="777240" cy="77724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10" name="Text 7"/>
          <p:cNvSpPr/>
          <p:nvPr/>
        </p:nvSpPr>
        <p:spPr>
          <a:xfrm>
            <a:off x="777240" y="20116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3282696" y="2011680"/>
            <a:ext cx="548640" cy="548640"/>
          </a:xfrm>
          <a:prstGeom prst="ellipse">
            <a:avLst/>
          </a:prstGeom>
          <a:solidFill>
            <a:srgbClr val="2E6BA8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2" name="Image 1" descr="icons/fla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42" y="2154326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77240" y="3017520"/>
            <a:ext cx="30540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Label &amp; Product Innovation</a:t>
            </a:r>
            <a:endParaRPr lang="en-US" sz="1650" dirty="0"/>
          </a:p>
        </p:txBody>
      </p:sp>
      <p:sp>
        <p:nvSpPr>
          <p:cNvPr id="14" name="Text 10"/>
          <p:cNvSpPr/>
          <p:nvPr/>
        </p:nvSpPr>
        <p:spPr>
          <a:xfrm>
            <a:off x="777240" y="3840480"/>
            <a:ext cx="305409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4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Hanna's own version of the three product categories — real formulation, positioning, and packaging innovation, not a copy of the old products.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4293108" y="1737360"/>
            <a:ext cx="3602736" cy="329184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14300" dist="25400" dir="5400000" algn="bl" rotWithShape="0">
              <a:srgbClr val="0E2033">
                <a:alpha val="14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16" name="Shape 12"/>
          <p:cNvSpPr/>
          <p:nvPr/>
        </p:nvSpPr>
        <p:spPr>
          <a:xfrm>
            <a:off x="4567428" y="2011680"/>
            <a:ext cx="777240" cy="77724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17" name="Text 13"/>
          <p:cNvSpPr/>
          <p:nvPr/>
        </p:nvSpPr>
        <p:spPr>
          <a:xfrm>
            <a:off x="4567428" y="20116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3000" dirty="0"/>
          </a:p>
        </p:txBody>
      </p:sp>
      <p:sp>
        <p:nvSpPr>
          <p:cNvPr id="18" name="Shape 14"/>
          <p:cNvSpPr/>
          <p:nvPr/>
        </p:nvSpPr>
        <p:spPr>
          <a:xfrm>
            <a:off x="7072884" y="2011680"/>
            <a:ext cx="548640" cy="548640"/>
          </a:xfrm>
          <a:prstGeom prst="ellipse">
            <a:avLst/>
          </a:prstGeom>
          <a:solidFill>
            <a:srgbClr val="2E6BA8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9" name="Image 2" descr="icons/sto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530" y="2154326"/>
            <a:ext cx="263347" cy="263347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4567428" y="3017520"/>
            <a:ext cx="30540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Egypt Market Entry</a:t>
            </a:r>
            <a:endParaRPr lang="en-US" sz="1650" dirty="0"/>
          </a:p>
        </p:txBody>
      </p:sp>
      <p:sp>
        <p:nvSpPr>
          <p:cNvPr id="21" name="Text 16"/>
          <p:cNvSpPr/>
          <p:nvPr/>
        </p:nvSpPr>
        <p:spPr>
          <a:xfrm>
            <a:off x="4567428" y="3840480"/>
            <a:ext cx="305409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4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Hanna's first-ever go-to-market plan for its home market: research, segmentation, channels, pricing, sales pipeline, and partnerships — from zero.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8083296" y="1737360"/>
            <a:ext cx="3602736" cy="329184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14300" dist="25400" dir="5400000" algn="bl" rotWithShape="0">
              <a:srgbClr val="0E2033">
                <a:alpha val="14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23" name="Shape 18"/>
          <p:cNvSpPr/>
          <p:nvPr/>
        </p:nvSpPr>
        <p:spPr>
          <a:xfrm>
            <a:off x="8357616" y="2011680"/>
            <a:ext cx="777240" cy="77724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24" name="Text 19"/>
          <p:cNvSpPr/>
          <p:nvPr/>
        </p:nvSpPr>
        <p:spPr>
          <a:xfrm>
            <a:off x="8357616" y="20116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3000" dirty="0"/>
          </a:p>
        </p:txBody>
      </p:sp>
      <p:sp>
        <p:nvSpPr>
          <p:cNvPr id="25" name="Shape 20"/>
          <p:cNvSpPr/>
          <p:nvPr/>
        </p:nvSpPr>
        <p:spPr>
          <a:xfrm>
            <a:off x="10863072" y="2011680"/>
            <a:ext cx="548640" cy="548640"/>
          </a:xfrm>
          <a:prstGeom prst="ellipse">
            <a:avLst/>
          </a:prstGeom>
          <a:solidFill>
            <a:srgbClr val="2E6BA8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6" name="Image 3" descr="icons/glob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05718" y="2154326"/>
            <a:ext cx="263347" cy="263347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017520"/>
            <a:ext cx="30540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6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Headquarters Build</a:t>
            </a:r>
            <a:endParaRPr lang="en-US" sz="1650" dirty="0"/>
          </a:p>
        </p:txBody>
      </p:sp>
      <p:sp>
        <p:nvSpPr>
          <p:cNvPr id="28" name="Text 22"/>
          <p:cNvSpPr/>
          <p:nvPr/>
        </p:nvSpPr>
        <p:spPr>
          <a:xfrm>
            <a:off x="8357616" y="3840480"/>
            <a:ext cx="305409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4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Cairo as Hanna's Regional HQ for North Africa &amp; Africa — the base from which every future African market entry is planned, funded, and run.</a:t>
            </a:r>
            <a:endParaRPr lang="en-US" sz="1150" dirty="0"/>
          </a:p>
        </p:txBody>
      </p:sp>
      <p:sp>
        <p:nvSpPr>
          <p:cNvPr id="29" name="Shape 23"/>
          <p:cNvSpPr/>
          <p:nvPr/>
        </p:nvSpPr>
        <p:spPr>
          <a:xfrm>
            <a:off x="502920" y="5349240"/>
            <a:ext cx="11183112" cy="777240"/>
          </a:xfrm>
          <a:prstGeom prst="roundRect">
            <a:avLst>
              <a:gd name="adj" fmla="val 10588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30" name="Text 24"/>
          <p:cNvSpPr/>
          <p:nvPr/>
        </p:nvSpPr>
        <p:spPr>
          <a:xfrm>
            <a:off x="777240" y="53492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Convergence point:  </a:t>
            </a:r>
            <a:r>
              <a:rPr lang="en-US" sz="1300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workstreams feed one deliverable — a single, numbers-backed business plan (with capital deployment) the founders can approve and fund on Day 7.</a:t>
            </a:r>
            <a:endParaRPr lang="en-US" sz="1300" dirty="0"/>
          </a:p>
        </p:txBody>
      </p:sp>
      <p:sp>
        <p:nvSpPr>
          <p:cNvPr id="31" name="Text 25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32" name="Text 26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754504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828800"/>
            <a:ext cx="4572000" cy="4572000"/>
          </a:xfrm>
          <a:prstGeom prst="ellipse">
            <a:avLst/>
          </a:prstGeom>
          <a:solidFill>
            <a:srgbClr val="15385C">
              <a:alpha val="45000"/>
            </a:srgbClr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3" name="Shape 1"/>
          <p:cNvSpPr/>
          <p:nvPr/>
        </p:nvSpPr>
        <p:spPr>
          <a:xfrm>
            <a:off x="685800" y="640080"/>
            <a:ext cx="640080" cy="64008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4" name="Image 0" descr="icons/mon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1" y="806501"/>
            <a:ext cx="307238" cy="3072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81328" y="658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CONTENT · THE CAPITAL BEHIND THE MANDATE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481328" y="9144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Is Not a Hypothetical Number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02920" y="1691640"/>
            <a:ext cx="8503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0" b="1" dirty="0">
                <a:solidFill>
                  <a:srgbClr val="ECF2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USD 10,000,000</a:t>
            </a:r>
            <a:endParaRPr lang="en-US" sz="6800" dirty="0"/>
          </a:p>
        </p:txBody>
      </p:sp>
      <p:sp>
        <p:nvSpPr>
          <p:cNvPr id="8" name="Text 5"/>
          <p:cNvSpPr/>
          <p:nvPr/>
        </p:nvSpPr>
        <p:spPr>
          <a:xfrm>
            <a:off x="530352" y="283464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Committed by Hanna's founders and investors — specifically for the Egypt entry and the North Africa/Africa regional HQ. Every plan this week must show how it is deployed, over what horizon, and survive the breakeven and P&amp;L work later in the programme.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30352" y="3977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INDICATIVE CAPITAL CATEGORIES (NON-BINDING)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02920" y="4389120"/>
            <a:ext cx="2121408" cy="1691640"/>
          </a:xfrm>
          <a:prstGeom prst="roundRect">
            <a:avLst>
              <a:gd name="adj" fmla="val 4865"/>
            </a:avLst>
          </a:prstGeom>
          <a:solidFill>
            <a:srgbClr val="15385C">
              <a:alpha val="70000"/>
            </a:srgbClr>
          </a:solidFill>
          <a:ln w="9525">
            <a:solidFill>
              <a:srgbClr val="2E6BA8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1" name="Shape 8"/>
          <p:cNvSpPr/>
          <p:nvPr/>
        </p:nvSpPr>
        <p:spPr>
          <a:xfrm>
            <a:off x="704088" y="4572000"/>
            <a:ext cx="457200" cy="457200"/>
          </a:xfrm>
          <a:prstGeom prst="ellipse">
            <a:avLst/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2" name="Image 1" descr="icons/fla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690872"/>
            <a:ext cx="219456" cy="21945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04088" y="51206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development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704088" y="559612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Private-label formulation &amp; innovation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2788920" y="4389120"/>
            <a:ext cx="2121408" cy="1691640"/>
          </a:xfrm>
          <a:prstGeom prst="roundRect">
            <a:avLst>
              <a:gd name="adj" fmla="val 4865"/>
            </a:avLst>
          </a:prstGeom>
          <a:solidFill>
            <a:srgbClr val="15385C">
              <a:alpha val="70000"/>
            </a:srgbClr>
          </a:solidFill>
          <a:ln w="9525">
            <a:solidFill>
              <a:srgbClr val="2E6BA8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6" name="Shape 12"/>
          <p:cNvSpPr/>
          <p:nvPr/>
        </p:nvSpPr>
        <p:spPr>
          <a:xfrm>
            <a:off x="2990088" y="4572000"/>
            <a:ext cx="457200" cy="457200"/>
          </a:xfrm>
          <a:prstGeom prst="ellipse">
            <a:avLst/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7" name="Image 2" descr="icons/buildi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960" y="4690872"/>
            <a:ext cx="219456" cy="21945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2990088" y="51206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HQ setup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2990088" y="559612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Office, regulatory, warehousing (Cairo)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5074920" y="4389120"/>
            <a:ext cx="2121408" cy="1691640"/>
          </a:xfrm>
          <a:prstGeom prst="roundRect">
            <a:avLst>
              <a:gd name="adj" fmla="val 4865"/>
            </a:avLst>
          </a:prstGeom>
          <a:solidFill>
            <a:srgbClr val="15385C">
              <a:alpha val="70000"/>
            </a:srgbClr>
          </a:solidFill>
          <a:ln w="9525">
            <a:solidFill>
              <a:srgbClr val="2E6BA8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21" name="Shape 16"/>
          <p:cNvSpPr/>
          <p:nvPr/>
        </p:nvSpPr>
        <p:spPr>
          <a:xfrm>
            <a:off x="5276088" y="4572000"/>
            <a:ext cx="457200" cy="457200"/>
          </a:xfrm>
          <a:prstGeom prst="ellipse">
            <a:avLst/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2" name="Image 3" descr="icons/bullhor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4960" y="4690872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276088" y="51206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Egypt go-to-market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276088" y="559612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Sales, marketing, channel launch</a:t>
            </a:r>
            <a:endParaRPr lang="en-US" sz="950" dirty="0"/>
          </a:p>
        </p:txBody>
      </p:sp>
      <p:sp>
        <p:nvSpPr>
          <p:cNvPr id="25" name="Shape 19"/>
          <p:cNvSpPr/>
          <p:nvPr/>
        </p:nvSpPr>
        <p:spPr>
          <a:xfrm>
            <a:off x="7360920" y="4389120"/>
            <a:ext cx="2121408" cy="1691640"/>
          </a:xfrm>
          <a:prstGeom prst="roundRect">
            <a:avLst>
              <a:gd name="adj" fmla="val 4865"/>
            </a:avLst>
          </a:prstGeom>
          <a:solidFill>
            <a:srgbClr val="15385C">
              <a:alpha val="70000"/>
            </a:srgbClr>
          </a:solidFill>
          <a:ln w="9525">
            <a:solidFill>
              <a:srgbClr val="2E6BA8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26" name="Shape 20"/>
          <p:cNvSpPr/>
          <p:nvPr/>
        </p:nvSpPr>
        <p:spPr>
          <a:xfrm>
            <a:off x="7562088" y="4572000"/>
            <a:ext cx="457200" cy="457200"/>
          </a:xfrm>
          <a:prstGeom prst="ellipse">
            <a:avLst/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7" name="Image 4" descr="icons/boxe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960" y="4690872"/>
            <a:ext cx="219456" cy="21945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562088" y="51206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capital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7562088" y="559612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&amp; runway to breakeven</a:t>
            </a:r>
            <a:endParaRPr lang="en-US" sz="950" dirty="0"/>
          </a:p>
        </p:txBody>
      </p:sp>
      <p:sp>
        <p:nvSpPr>
          <p:cNvPr id="30" name="Shape 23"/>
          <p:cNvSpPr/>
          <p:nvPr/>
        </p:nvSpPr>
        <p:spPr>
          <a:xfrm>
            <a:off x="9646920" y="4389120"/>
            <a:ext cx="2121408" cy="1691640"/>
          </a:xfrm>
          <a:prstGeom prst="roundRect">
            <a:avLst>
              <a:gd name="adj" fmla="val 4865"/>
            </a:avLst>
          </a:prstGeom>
          <a:solidFill>
            <a:srgbClr val="15385C">
              <a:alpha val="70000"/>
            </a:srgbClr>
          </a:solidFill>
          <a:ln w="9525">
            <a:solidFill>
              <a:srgbClr val="2E6BA8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31" name="Shape 24"/>
          <p:cNvSpPr/>
          <p:nvPr/>
        </p:nvSpPr>
        <p:spPr>
          <a:xfrm>
            <a:off x="9848088" y="4572000"/>
            <a:ext cx="457200" cy="457200"/>
          </a:xfrm>
          <a:prstGeom prst="ellipse">
            <a:avLst/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2" name="Image 5" descr="icons/glob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6960" y="4690872"/>
            <a:ext cx="219456" cy="219456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848088" y="51206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 reserve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9848088" y="559612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BBD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NAA market beyond Egypt</a:t>
            </a:r>
            <a:endParaRPr lang="en-US" sz="950" dirty="0"/>
          </a:p>
        </p:txBody>
      </p:sp>
      <p:sp>
        <p:nvSpPr>
          <p:cNvPr id="35" name="Text 27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36" name="Text 28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3866772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compa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CONTENT · FRAMEWORK 1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Mapping the Egyptian Ecosystem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10012680" y="566928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7" name="Text 4"/>
          <p:cNvSpPr/>
          <p:nvPr/>
        </p:nvSpPr>
        <p:spPr>
          <a:xfrm>
            <a:off x="10012680" y="566928"/>
            <a:ext cx="1691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4:15 – 5:25 PM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02920" y="1481328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can design a business model, you must see the board. An ecosystem map names every player that can help, block, or compete with Hanna in Egypt — plus the wider North Africa/Africa landscape Cairo will serve as HQ.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02920" y="2194560"/>
            <a:ext cx="3602736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10" name="Shape 7"/>
          <p:cNvSpPr/>
          <p:nvPr/>
        </p:nvSpPr>
        <p:spPr>
          <a:xfrm>
            <a:off x="731520" y="2423160"/>
            <a:ext cx="475488" cy="47548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1" name="Image 1" descr="icons/indust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147" y="2546787"/>
            <a:ext cx="228234" cy="22823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44168" y="2450592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Suppliers &amp; Manufacturers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731520" y="3035808"/>
            <a:ext cx="31455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Private-label formulation and packaging partners — the make-or-buy backbone.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293108" y="2194560"/>
            <a:ext cx="3602736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15" name="Shape 11"/>
          <p:cNvSpPr/>
          <p:nvPr/>
        </p:nvSpPr>
        <p:spPr>
          <a:xfrm>
            <a:off x="4521708" y="2423160"/>
            <a:ext cx="475488" cy="47548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6" name="Image 2" descr="icons/balan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35" y="2546787"/>
            <a:ext cx="228234" cy="22823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134356" y="2450592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Competitors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4521708" y="3035808"/>
            <a:ext cx="31455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and regional natural body-care and cosmeceutical brands already on shelf.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8083296" y="2194560"/>
            <a:ext cx="3602736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20" name="Shape 15"/>
          <p:cNvSpPr/>
          <p:nvPr/>
        </p:nvSpPr>
        <p:spPr>
          <a:xfrm>
            <a:off x="8311896" y="2423160"/>
            <a:ext cx="475488" cy="47548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1" name="Image 3" descr="icons/tru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5523" y="2546787"/>
            <a:ext cx="228234" cy="22823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924544" y="2450592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Channels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8311896" y="3035808"/>
            <a:ext cx="31455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Distributors, wholesalers, and the routes products physically travel.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502920" y="4160520"/>
            <a:ext cx="3602736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25" name="Shape 19"/>
          <p:cNvSpPr/>
          <p:nvPr/>
        </p:nvSpPr>
        <p:spPr>
          <a:xfrm>
            <a:off x="731520" y="4389120"/>
            <a:ext cx="475488" cy="47548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6" name="Image 4" descr="icons/gave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147" y="4512747"/>
            <a:ext cx="228234" cy="22823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344168" y="4416552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Regulators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731520" y="5001768"/>
            <a:ext cx="31455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Egyptian Drug Authority — cosmetics registration basics before anything sells.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4293108" y="4160520"/>
            <a:ext cx="3602736" cy="17373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30" name="Shape 23"/>
          <p:cNvSpPr/>
          <p:nvPr/>
        </p:nvSpPr>
        <p:spPr>
          <a:xfrm>
            <a:off x="4521708" y="4389120"/>
            <a:ext cx="475488" cy="47548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1" name="Image 5" descr="icons/shoppingcar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335" y="4512747"/>
            <a:ext cx="228234" cy="22823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134356" y="4416552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&amp; E-commerce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4521708" y="5001768"/>
            <a:ext cx="31455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Pharmacies, concept stores, marketplaces — where the customer actually buys.</a:t>
            </a:r>
            <a:endParaRPr lang="en-US" sz="1100" dirty="0"/>
          </a:p>
        </p:txBody>
      </p:sp>
      <p:sp>
        <p:nvSpPr>
          <p:cNvPr id="34" name="Shape 26"/>
          <p:cNvSpPr/>
          <p:nvPr/>
        </p:nvSpPr>
        <p:spPr>
          <a:xfrm>
            <a:off x="8083296" y="4160520"/>
            <a:ext cx="3602736" cy="1737360"/>
          </a:xfrm>
          <a:prstGeom prst="roundRect">
            <a:avLst>
              <a:gd name="adj" fmla="val 4737"/>
            </a:avLst>
          </a:prstGeom>
          <a:solidFill>
            <a:srgbClr val="15385C"/>
          </a:solidFill>
          <a:ln w="19050">
            <a:solidFill>
              <a:srgbClr val="15385C"/>
            </a:solidFill>
            <a:prstDash val="solid"/>
          </a:ln>
          <a:effectLst>
            <a:outerShdw blurRad="101600" dist="25400" dir="5400000" algn="bl" rotWithShape="0">
              <a:srgbClr val="0E2033">
                <a:alpha val="12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35" name="Shape 27"/>
          <p:cNvSpPr/>
          <p:nvPr/>
        </p:nvSpPr>
        <p:spPr>
          <a:xfrm>
            <a:off x="8311896" y="4389120"/>
            <a:ext cx="475488" cy="475488"/>
          </a:xfrm>
          <a:prstGeom prst="ellipse">
            <a:avLst/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6" name="Image 6" descr="icons/user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5523" y="4512747"/>
            <a:ext cx="228234" cy="228234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8924544" y="4416552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Customer</a:t>
            </a:r>
            <a:endParaRPr lang="en-US" sz="1350" dirty="0"/>
          </a:p>
        </p:txBody>
      </p:sp>
      <p:sp>
        <p:nvSpPr>
          <p:cNvPr id="38" name="Text 29"/>
          <p:cNvSpPr/>
          <p:nvPr/>
        </p:nvSpPr>
        <p:spPr>
          <a:xfrm>
            <a:off x="8311896" y="5001768"/>
            <a:ext cx="31455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E4ED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Egyptian consumers of natural, skin-first personal care — the center of the map.</a:t>
            </a:r>
            <a:endParaRPr lang="en-US" sz="1100" dirty="0"/>
          </a:p>
        </p:txBody>
      </p:sp>
      <p:sp>
        <p:nvSpPr>
          <p:cNvPr id="39" name="Text 30"/>
          <p:cNvSpPr/>
          <p:nvPr/>
        </p:nvSpPr>
        <p:spPr>
          <a:xfrm>
            <a:off x="502920" y="60350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note: close this section with a first look at the wider North Africa / Africa landscape — the markets Cairo would eventually serve.</a:t>
            </a:r>
            <a:endParaRPr lang="en-US" sz="1050" dirty="0"/>
          </a:p>
        </p:txBody>
      </p:sp>
      <p:sp>
        <p:nvSpPr>
          <p:cNvPr id="40" name="Text 31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41" name="Text 32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55281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85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Frame">
            <a:extLst>
              <a:ext uri="{FF2B5EF4-FFF2-40B4-BE49-F238E27FC236}">
                <a16:creationId xmlns:a16="http://schemas.microsoft.com/office/drawing/2014/main" id="{53D1B922-034E-0F4B-A109-0EBC789ECE1A}"/>
              </a:ext>
            </a:extLst>
          </p:cNvPr>
          <p:cNvSpPr/>
          <p:nvPr/>
        </p:nvSpPr>
        <p:spPr>
          <a:xfrm>
            <a:off x="406400" y="190500"/>
            <a:ext cx="11379200" cy="6489700"/>
          </a:xfrm>
          <a:prstGeom prst="rect">
            <a:avLst/>
          </a:prstGeom>
          <a:solidFill>
            <a:srgbClr val="8FB4D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76D755-0C9B-57FE-8659-83447DE7E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292100"/>
            <a:ext cx="111760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96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03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itle"/>
          <p:cNvSpPr txBox="1"/>
          <p:nvPr/>
        </p:nvSpPr>
        <p:spPr>
          <a:xfrm>
            <a:off x="939800" y="558800"/>
            <a:ext cx="10312400" cy="660400"/>
          </a:xfrm>
          <a:prstGeom prst="rect">
            <a:avLst/>
          </a:prstGeom>
          <a:noFill/>
        </p:spPr>
        <p:txBody>
          <a:bodyPr lIns="0" tIns="0" rIns="0" bIns="0" anchor="t"/>
          <a:lstStyle/>
          <a:p>
            <a:pPr algn="l">
              <a:buNone/>
            </a:pPr>
            <a:r>
              <a:rPr lang="en-US" sz="3200" b="1" dirty="0">
                <a:solidFill>
                  <a:srgbClr val="FFFFFF"/>
                </a:solidFill>
                <a:latin typeface="Cambria"/>
              </a:rPr>
              <a:t>The Industry Life Cycle</a:t>
            </a:r>
          </a:p>
        </p:txBody>
      </p:sp>
      <p:sp>
        <p:nvSpPr>
          <p:cNvPr id="201" name="Rule"/>
          <p:cNvSpPr/>
          <p:nvPr/>
        </p:nvSpPr>
        <p:spPr>
          <a:xfrm>
            <a:off x="939800" y="1320800"/>
            <a:ext cx="812800" cy="50800"/>
          </a:xfrm>
          <a:prstGeom prst="rect">
            <a:avLst/>
          </a:prstGeom>
          <a:solidFill>
            <a:srgbClr val="6D9BC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2" name="Lead"/>
          <p:cNvSpPr txBox="1"/>
          <p:nvPr/>
        </p:nvSpPr>
        <p:spPr>
          <a:xfrm>
            <a:off x="939800" y="1460500"/>
            <a:ext cx="10312400" cy="381000"/>
          </a:xfrm>
          <a:prstGeom prst="rect">
            <a:avLst/>
          </a:prstGeom>
          <a:noFill/>
        </p:spPr>
        <p:txBody>
          <a:bodyPr lIns="0" tIns="0" rIns="0" bIns="0" anchor="t"/>
          <a:lstStyle/>
          <a:p>
            <a:pPr algn="l">
              <a:buNone/>
            </a:pPr>
            <a:r>
              <a:rPr lang="en-US" sz="1600" dirty="0">
                <a:solidFill>
                  <a:srgbClr val="DDE9F5"/>
                </a:solidFill>
                <a:latin typeface="Calibri"/>
              </a:rPr>
              <a:t>Every industry evolves through four stages — sales rise, peak, and eventually fall over time.</a:t>
            </a:r>
          </a:p>
        </p:txBody>
      </p:sp>
      <p:cxnSp>
        <p:nvCxnSpPr>
          <p:cNvPr id="210" name="Y Axis"/>
          <p:cNvCxnSpPr/>
          <p:nvPr/>
        </p:nvCxnSpPr>
        <p:spPr>
          <a:xfrm>
            <a:off x="1524000" y="2184400"/>
            <a:ext cx="0" cy="2209800"/>
          </a:xfrm>
          <a:prstGeom prst="straightConnector1">
            <a:avLst/>
          </a:prstGeom>
          <a:ln w="15875">
            <a:solidFill>
              <a:srgbClr val="4E6A85"/>
            </a:solidFill>
            <a:headEnd type="triangle" w="med" len="med"/>
          </a:ln>
        </p:spPr>
      </p:cxnSp>
      <p:cxnSp>
        <p:nvCxnSpPr>
          <p:cNvPr id="211" name="X Axis"/>
          <p:cNvCxnSpPr/>
          <p:nvPr/>
        </p:nvCxnSpPr>
        <p:spPr>
          <a:xfrm>
            <a:off x="1524000" y="4394200"/>
            <a:ext cx="9550400" cy="0"/>
          </a:xfrm>
          <a:prstGeom prst="straightConnector1">
            <a:avLst/>
          </a:prstGeom>
          <a:ln w="15875">
            <a:solidFill>
              <a:srgbClr val="4E6A85"/>
            </a:solidFill>
            <a:tailEnd type="triangle" w="med" len="med"/>
          </a:ln>
        </p:spPr>
      </p:cxnSp>
      <p:sp>
        <p:nvSpPr>
          <p:cNvPr id="212" name="Y Label"/>
          <p:cNvSpPr txBox="1"/>
          <p:nvPr/>
        </p:nvSpPr>
        <p:spPr>
          <a:xfrm rot="16200000">
            <a:off x="127000" y="2984500"/>
            <a:ext cx="2032000" cy="304800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>
              <a:buNone/>
            </a:pPr>
            <a:r>
              <a:rPr lang="en-US" sz="1400" b="1" dirty="0">
                <a:solidFill>
                  <a:srgbClr val="8FB4D9"/>
                </a:solidFill>
                <a:latin typeface="Calibri"/>
              </a:rPr>
              <a:t>Sales / Revenue</a:t>
            </a:r>
          </a:p>
        </p:txBody>
      </p:sp>
      <p:sp>
        <p:nvSpPr>
          <p:cNvPr id="213" name="X Label"/>
          <p:cNvSpPr txBox="1"/>
          <p:nvPr/>
        </p:nvSpPr>
        <p:spPr>
          <a:xfrm>
            <a:off x="9880600" y="4041800"/>
            <a:ext cx="1193800" cy="279400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buNone/>
            </a:pPr>
            <a:r>
              <a:rPr lang="en-US" sz="1400" b="1" dirty="0">
                <a:solidFill>
                  <a:srgbClr val="8FB4D9"/>
                </a:solidFill>
                <a:latin typeface="Calibri"/>
              </a:rPr>
              <a:t>Time</a:t>
            </a:r>
          </a:p>
        </p:txBody>
      </p:sp>
      <p:cxnSp>
        <p:nvCxnSpPr>
          <p:cNvPr id="231" name="Div 0"/>
          <p:cNvCxnSpPr/>
          <p:nvPr/>
        </p:nvCxnSpPr>
        <p:spPr>
          <a:xfrm>
            <a:off x="3911600" y="2184400"/>
            <a:ext cx="0" cy="2209800"/>
          </a:xfrm>
          <a:prstGeom prst="straightConnector1">
            <a:avLst/>
          </a:prstGeom>
          <a:ln w="9525">
            <a:solidFill>
              <a:srgbClr val="4E6A85"/>
            </a:solidFill>
            <a:prstDash val="dash"/>
          </a:ln>
        </p:spPr>
      </p:cxnSp>
      <p:cxnSp>
        <p:nvCxnSpPr>
          <p:cNvPr id="232" name="Div 1"/>
          <p:cNvCxnSpPr/>
          <p:nvPr/>
        </p:nvCxnSpPr>
        <p:spPr>
          <a:xfrm>
            <a:off x="6299200" y="2184400"/>
            <a:ext cx="0" cy="2209800"/>
          </a:xfrm>
          <a:prstGeom prst="straightConnector1">
            <a:avLst/>
          </a:prstGeom>
          <a:ln w="9525">
            <a:solidFill>
              <a:srgbClr val="4E6A85"/>
            </a:solidFill>
            <a:prstDash val="dash"/>
          </a:ln>
        </p:spPr>
      </p:cxnSp>
      <p:cxnSp>
        <p:nvCxnSpPr>
          <p:cNvPr id="233" name="Div 2"/>
          <p:cNvCxnSpPr/>
          <p:nvPr/>
        </p:nvCxnSpPr>
        <p:spPr>
          <a:xfrm>
            <a:off x="8686800" y="2184400"/>
            <a:ext cx="0" cy="2209800"/>
          </a:xfrm>
          <a:prstGeom prst="straightConnector1">
            <a:avLst/>
          </a:prstGeom>
          <a:ln w="9525">
            <a:solidFill>
              <a:srgbClr val="4E6A85"/>
            </a:solidFill>
            <a:prstDash val="dash"/>
          </a:ln>
        </p:spPr>
      </p:cxnSp>
      <p:sp>
        <p:nvSpPr>
          <p:cNvPr id="220" name="Lifecycle Curve"/>
          <p:cNvSpPr/>
          <p:nvPr/>
        </p:nvSpPr>
        <p:spPr>
          <a:xfrm>
            <a:off x="1524000" y="2184400"/>
            <a:ext cx="9550400" cy="2209800"/>
          </a:xfrm>
          <a:custGeom>
            <a:avLst/>
            <a:gdLst/>
            <a:ahLst/>
            <a:cxnLst/>
            <a:rect l="0" t="0" r="75200" b="17400"/>
            <a:pathLst>
              <a:path w="75200" h="17400">
                <a:moveTo>
                  <a:pt x="0" y="15800"/>
                </a:moveTo>
                <a:cubicBezTo>
                  <a:pt x="6000" y="15500"/>
                  <a:pt x="12000" y="15000"/>
                  <a:pt x="18800" y="14000"/>
                </a:cubicBezTo>
                <a:cubicBezTo>
                  <a:pt x="25000" y="12000"/>
                  <a:pt x="33000" y="4000"/>
                  <a:pt x="37600" y="2500"/>
                </a:cubicBezTo>
                <a:cubicBezTo>
                  <a:pt x="43000" y="1500"/>
                  <a:pt x="51000" y="1400"/>
                  <a:pt x="56400" y="2000"/>
                </a:cubicBezTo>
                <a:cubicBezTo>
                  <a:pt x="62000" y="3000"/>
                  <a:pt x="69000" y="8500"/>
                  <a:pt x="75200" y="12000"/>
                </a:cubicBezTo>
              </a:path>
            </a:pathLst>
          </a:custGeom>
          <a:noFill/>
          <a:ln w="34925" cap="rnd">
            <a:solidFill>
              <a:srgbClr val="6D9BC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41" name="Pill 0"/>
          <p:cNvSpPr/>
          <p:nvPr/>
        </p:nvSpPr>
        <p:spPr>
          <a:xfrm>
            <a:off x="1600200" y="4470400"/>
            <a:ext cx="2235200" cy="381000"/>
          </a:xfrm>
          <a:prstGeom prst="roundRect">
            <a:avLst>
              <a:gd name="adj" fmla="val 25000"/>
            </a:avLst>
          </a:prstGeom>
          <a:solidFill>
            <a:srgbClr val="3A6EA5"/>
          </a:solidFill>
          <a:ln>
            <a:noFill/>
          </a:ln>
        </p:spPr>
        <p:txBody>
          <a:bodyPr wrap="square" lIns="45720" tIns="0" rIns="45720" bIns="0" anchor="ctr"/>
          <a:lstStyle/>
          <a:p>
            <a:pPr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Introduction</a:t>
            </a:r>
          </a:p>
        </p:txBody>
      </p:sp>
      <p:sp>
        <p:nvSpPr>
          <p:cNvPr id="251" name="Desc 0"/>
          <p:cNvSpPr txBox="1"/>
          <p:nvPr/>
        </p:nvSpPr>
        <p:spPr>
          <a:xfrm>
            <a:off x="1600200" y="4953000"/>
            <a:ext cx="2235200" cy="1333500"/>
          </a:xfrm>
          <a:prstGeom prst="rect">
            <a:avLst/>
          </a:prstGeom>
          <a:noFill/>
        </p:spPr>
        <p:txBody>
          <a:bodyPr wrap="square" lIns="45720" tIns="45720" rIns="45720" bIns="45720" anchor="t"/>
          <a:lstStyle/>
          <a:p>
            <a:pPr algn="ctr">
              <a:lnSpc>
                <a:spcPct val="106000"/>
              </a:lnSpc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Product launches. Few rivals, slow sales, high costs, and heavy investment.</a:t>
            </a:r>
          </a:p>
        </p:txBody>
      </p:sp>
      <p:sp>
        <p:nvSpPr>
          <p:cNvPr id="242" name="Pill 1"/>
          <p:cNvSpPr/>
          <p:nvPr/>
        </p:nvSpPr>
        <p:spPr>
          <a:xfrm>
            <a:off x="3987800" y="4470400"/>
            <a:ext cx="2235200" cy="381000"/>
          </a:xfrm>
          <a:prstGeom prst="roundRect">
            <a:avLst>
              <a:gd name="adj" fmla="val 25000"/>
            </a:avLst>
          </a:prstGeom>
          <a:solidFill>
            <a:srgbClr val="2E6BA8"/>
          </a:solidFill>
          <a:ln>
            <a:noFill/>
          </a:ln>
        </p:spPr>
        <p:txBody>
          <a:bodyPr wrap="square" lIns="45720" tIns="0" rIns="45720" bIns="0" anchor="ctr"/>
          <a:lstStyle/>
          <a:p>
            <a:pPr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Growth</a:t>
            </a:r>
          </a:p>
        </p:txBody>
      </p:sp>
      <p:sp>
        <p:nvSpPr>
          <p:cNvPr id="252" name="Desc 1"/>
          <p:cNvSpPr txBox="1"/>
          <p:nvPr/>
        </p:nvSpPr>
        <p:spPr>
          <a:xfrm>
            <a:off x="3987800" y="4953000"/>
            <a:ext cx="2235200" cy="1333500"/>
          </a:xfrm>
          <a:prstGeom prst="rect">
            <a:avLst/>
          </a:prstGeom>
          <a:noFill/>
        </p:spPr>
        <p:txBody>
          <a:bodyPr wrap="square" lIns="45720" tIns="45720" rIns="45720" bIns="45720" anchor="t"/>
          <a:lstStyle/>
          <a:p>
            <a:pPr algn="ctr">
              <a:lnSpc>
                <a:spcPct val="106000"/>
              </a:lnSpc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Demand takes off. Sales climb fast, new entrants arrive, and profits rise.</a:t>
            </a:r>
          </a:p>
        </p:txBody>
      </p:sp>
      <p:sp>
        <p:nvSpPr>
          <p:cNvPr id="243" name="Pill 2"/>
          <p:cNvSpPr/>
          <p:nvPr/>
        </p:nvSpPr>
        <p:spPr>
          <a:xfrm>
            <a:off x="6375400" y="4470400"/>
            <a:ext cx="2235200" cy="381000"/>
          </a:xfrm>
          <a:prstGeom prst="roundRect">
            <a:avLst>
              <a:gd name="adj" fmla="val 25000"/>
            </a:avLst>
          </a:prstGeom>
          <a:solidFill>
            <a:srgbClr val="1F4E79"/>
          </a:solidFill>
          <a:ln>
            <a:noFill/>
          </a:ln>
        </p:spPr>
        <p:txBody>
          <a:bodyPr wrap="square" lIns="45720" tIns="0" rIns="45720" bIns="0" anchor="ctr"/>
          <a:lstStyle/>
          <a:p>
            <a:pPr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Maturity</a:t>
            </a:r>
          </a:p>
        </p:txBody>
      </p:sp>
      <p:sp>
        <p:nvSpPr>
          <p:cNvPr id="253" name="Desc 2"/>
          <p:cNvSpPr txBox="1"/>
          <p:nvPr/>
        </p:nvSpPr>
        <p:spPr>
          <a:xfrm>
            <a:off x="6375400" y="4953000"/>
            <a:ext cx="2235200" cy="1333500"/>
          </a:xfrm>
          <a:prstGeom prst="rect">
            <a:avLst/>
          </a:prstGeom>
          <a:noFill/>
        </p:spPr>
        <p:txBody>
          <a:bodyPr wrap="square" lIns="45720" tIns="45720" rIns="45720" bIns="45720" anchor="t"/>
          <a:lstStyle/>
          <a:p>
            <a:pPr algn="ctr">
              <a:lnSpc>
                <a:spcPct val="106000"/>
              </a:lnSpc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The market saturates. Sales peak and flatten; efficiency and competition dominate.</a:t>
            </a:r>
          </a:p>
        </p:txBody>
      </p:sp>
      <p:sp>
        <p:nvSpPr>
          <p:cNvPr id="244" name="Pill 3"/>
          <p:cNvSpPr/>
          <p:nvPr/>
        </p:nvSpPr>
        <p:spPr>
          <a:xfrm>
            <a:off x="8763000" y="4470400"/>
            <a:ext cx="2235200" cy="381000"/>
          </a:xfrm>
          <a:prstGeom prst="roundRect">
            <a:avLst>
              <a:gd name="adj" fmla="val 25000"/>
            </a:avLst>
          </a:prstGeom>
          <a:solidFill>
            <a:srgbClr val="15385C"/>
          </a:solidFill>
          <a:ln>
            <a:noFill/>
          </a:ln>
        </p:spPr>
        <p:txBody>
          <a:bodyPr wrap="square" lIns="45720" tIns="0" rIns="45720" bIns="0" anchor="ctr"/>
          <a:lstStyle/>
          <a:p>
            <a:pPr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/>
              </a:rPr>
              <a:t>Decline</a:t>
            </a:r>
          </a:p>
        </p:txBody>
      </p:sp>
      <p:sp>
        <p:nvSpPr>
          <p:cNvPr id="254" name="Desc 3"/>
          <p:cNvSpPr txBox="1"/>
          <p:nvPr/>
        </p:nvSpPr>
        <p:spPr>
          <a:xfrm>
            <a:off x="8763000" y="4953000"/>
            <a:ext cx="2235200" cy="1333500"/>
          </a:xfrm>
          <a:prstGeom prst="rect">
            <a:avLst/>
          </a:prstGeom>
          <a:noFill/>
        </p:spPr>
        <p:txBody>
          <a:bodyPr wrap="square" lIns="45720" tIns="45720" rIns="45720" bIns="45720" anchor="t"/>
          <a:lstStyle/>
          <a:p>
            <a:pPr algn="ctr">
              <a:lnSpc>
                <a:spcPct val="106000"/>
              </a:lnSpc>
              <a:buNone/>
            </a:pPr>
            <a:r>
              <a:rPr lang="en-US" sz="1400" dirty="0">
                <a:solidFill>
                  <a:srgbClr val="DDE9F5"/>
                </a:solidFill>
                <a:latin typeface="Calibri"/>
              </a:rPr>
              <a:t>Demand fades. Sales fall as substitutes emerge; firms exit or reinvent.</a:t>
            </a:r>
          </a:p>
        </p:txBody>
      </p:sp>
    </p:spTree>
    <p:extLst>
      <p:ext uri="{BB962C8B-B14F-4D97-AF65-F5344CB8AC3E}">
        <p14:creationId xmlns:p14="http://schemas.microsoft.com/office/powerpoint/2010/main" val="1984859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85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Frame">
            <a:extLst>
              <a:ext uri="{FF2B5EF4-FFF2-40B4-BE49-F238E27FC236}">
                <a16:creationId xmlns:a16="http://schemas.microsoft.com/office/drawing/2014/main" id="{85EA4E16-800B-854C-88F8-646F6555ABF2}"/>
              </a:ext>
            </a:extLst>
          </p:cNvPr>
          <p:cNvSpPr/>
          <p:nvPr/>
        </p:nvSpPr>
        <p:spPr>
          <a:xfrm>
            <a:off x="406400" y="190500"/>
            <a:ext cx="11379200" cy="6489700"/>
          </a:xfrm>
          <a:prstGeom prst="rect">
            <a:avLst/>
          </a:prstGeom>
          <a:solidFill>
            <a:srgbClr val="8FB4D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2A4AF1-409D-6BA1-2B79-62C4FC8E8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292100"/>
            <a:ext cx="111760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40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puzz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CONTENT · FRAMEWORK 2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Business Model Canvas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10012680" y="566928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7" name="Text 4"/>
          <p:cNvSpPr/>
          <p:nvPr/>
        </p:nvSpPr>
        <p:spPr>
          <a:xfrm>
            <a:off x="10012680" y="566928"/>
            <a:ext cx="1691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4:15 – 5:25 PM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02920" y="148132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page. Nine blocks. The fastest way to pressure-test a business idea before writing a full plan.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02920" y="2103120"/>
            <a:ext cx="548640" cy="54864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0" name="Image 1" descr="icons/clo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566" y="2245766"/>
            <a:ext cx="263347" cy="2633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80160" y="208483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1280160" y="2450592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4000"/>
              </a:lnSpc>
              <a:buNone/>
            </a:pPr>
            <a:r>
              <a:rPr lang="en-US" sz="12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 business plan takes weeks. A BMC takes an afternoon — and exposes the same fatal flaws.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217920" y="2103120"/>
            <a:ext cx="548640" cy="54864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4" name="Image 2" descr="icons/sear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566" y="2245766"/>
            <a:ext cx="263347" cy="26334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995160" y="208483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Visibility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6995160" y="2450592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4000"/>
              </a:lnSpc>
              <a:buNone/>
            </a:pPr>
            <a:r>
              <a:rPr lang="en-US" sz="12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nine moving parts of the business sit on one page, so contradictions are impossible to hide.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502920" y="3611880"/>
            <a:ext cx="548640" cy="54864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8" name="Image 3" descr="icons/pe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66" y="3754526"/>
            <a:ext cx="263347" cy="26334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280160" y="35935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Iteration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1280160" y="3959352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4000"/>
              </a:lnSpc>
              <a:buNone/>
            </a:pPr>
            <a:r>
              <a:rPr lang="en-US" sz="12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 to redraw. Version 1 tonight, versions 2–7 as the week sharpens every block with real numbers.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6217920" y="3611880"/>
            <a:ext cx="548640" cy="54864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2" name="Image 4" descr="icons/user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0566" y="3754526"/>
            <a:ext cx="263347" cy="263347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995160" y="35935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Alignment</a:t>
            </a:r>
            <a:endParaRPr lang="en-US" sz="1600" dirty="0"/>
          </a:p>
        </p:txBody>
      </p:sp>
      <p:sp>
        <p:nvSpPr>
          <p:cNvPr id="24" name="Text 17"/>
          <p:cNvSpPr/>
          <p:nvPr/>
        </p:nvSpPr>
        <p:spPr>
          <a:xfrm>
            <a:off x="6995160" y="3959352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4000"/>
              </a:lnSpc>
              <a:buNone/>
            </a:pPr>
            <a:r>
              <a:rPr lang="en-US" sz="120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BD Squad, your coach, and the CEO all argue from the same single page — not 40 slides.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502920" y="5349240"/>
            <a:ext cx="11183112" cy="822960"/>
          </a:xfrm>
          <a:prstGeom prst="roundRect">
            <a:avLst>
              <a:gd name="adj" fmla="val 10000"/>
            </a:avLst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26" name="Text 19"/>
          <p:cNvSpPr/>
          <p:nvPr/>
        </p:nvSpPr>
        <p:spPr>
          <a:xfrm>
            <a:off x="777240" y="53492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CF2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 note:  </a:t>
            </a:r>
            <a:r>
              <a:rPr lang="en-US" sz="125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developed by Alexander Osterwalder, the BMC is the global standard for sketching how any organization creates, delivers, and captures value. You will live inside it all week.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28" name="Text 21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3940496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85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mageFrame">
            <a:extLst>
              <a:ext uri="{FF2B5EF4-FFF2-40B4-BE49-F238E27FC236}">
                <a16:creationId xmlns:a16="http://schemas.microsoft.com/office/drawing/2014/main" id="{DC2FC46D-F9D7-2945-AE32-BB763BF21707}"/>
              </a:ext>
            </a:extLst>
          </p:cNvPr>
          <p:cNvSpPr/>
          <p:nvPr/>
        </p:nvSpPr>
        <p:spPr>
          <a:xfrm>
            <a:off x="1524000" y="342900"/>
            <a:ext cx="9156700" cy="6172200"/>
          </a:xfrm>
          <a:prstGeom prst="rect">
            <a:avLst/>
          </a:prstGeom>
          <a:solidFill>
            <a:srgbClr val="8FB4D9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EG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43ED7E-2BED-C035-1D57-AFAB9FF19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444500"/>
            <a:ext cx="89535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96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puzz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CONTENT · FRAMEWORK 2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Nine Blocks — Hanna's Canvas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39496" y="1591056"/>
            <a:ext cx="2163470" cy="2704795"/>
          </a:xfrm>
          <a:prstGeom prst="rect">
            <a:avLst/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7" name="Text 4"/>
          <p:cNvSpPr/>
          <p:nvPr/>
        </p:nvSpPr>
        <p:spPr>
          <a:xfrm>
            <a:off x="649224" y="1682496"/>
            <a:ext cx="19440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Partners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49224" y="2176272"/>
            <a:ext cx="1944014" cy="20007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Manufacturers, distributors, retail partners — who helps us deliver?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2776118" y="1591056"/>
            <a:ext cx="2163470" cy="1315822"/>
          </a:xfrm>
          <a:prstGeom prst="rect">
            <a:avLst/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0" name="Text 7"/>
          <p:cNvSpPr/>
          <p:nvPr/>
        </p:nvSpPr>
        <p:spPr>
          <a:xfrm>
            <a:off x="2885846" y="1682496"/>
            <a:ext cx="19440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Activities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2885846" y="2176272"/>
            <a:ext cx="1944014" cy="61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Formulation, sourcing, sales, marketing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2776118" y="2980030"/>
            <a:ext cx="2163470" cy="1315822"/>
          </a:xfrm>
          <a:prstGeom prst="rect">
            <a:avLst/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3" name="Text 10"/>
          <p:cNvSpPr/>
          <p:nvPr/>
        </p:nvSpPr>
        <p:spPr>
          <a:xfrm>
            <a:off x="2885846" y="3071470"/>
            <a:ext cx="19440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Resources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2885846" y="3565246"/>
            <a:ext cx="1944014" cy="61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Brand, formulas, capital, team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012741" y="1591056"/>
            <a:ext cx="2163470" cy="2704795"/>
          </a:xfrm>
          <a:prstGeom prst="rect">
            <a:avLst/>
          </a:prstGeom>
          <a:solidFill>
            <a:srgbClr val="15385C"/>
          </a:solidFill>
          <a:ln w="12700">
            <a:solidFill>
              <a:srgbClr val="15385C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6" name="Text 13"/>
          <p:cNvSpPr/>
          <p:nvPr/>
        </p:nvSpPr>
        <p:spPr>
          <a:xfrm>
            <a:off x="5122469" y="1682496"/>
            <a:ext cx="19440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Propositions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5122469" y="2176272"/>
            <a:ext cx="1944014" cy="20007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E4ED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unique value do our products deliver — and to whom?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7249363" y="1591056"/>
            <a:ext cx="2163470" cy="1315822"/>
          </a:xfrm>
          <a:prstGeom prst="rect">
            <a:avLst/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9" name="Text 16"/>
          <p:cNvSpPr/>
          <p:nvPr/>
        </p:nvSpPr>
        <p:spPr>
          <a:xfrm>
            <a:off x="7359091" y="1682496"/>
            <a:ext cx="19440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Relationships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7359091" y="2176272"/>
            <a:ext cx="1944014" cy="61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acquire, retain &amp; grow customers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7249363" y="2980030"/>
            <a:ext cx="2163470" cy="1315822"/>
          </a:xfrm>
          <a:prstGeom prst="rect">
            <a:avLst/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22" name="Text 19"/>
          <p:cNvSpPr/>
          <p:nvPr/>
        </p:nvSpPr>
        <p:spPr>
          <a:xfrm>
            <a:off x="7359091" y="3071470"/>
            <a:ext cx="19440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7359091" y="3565246"/>
            <a:ext cx="1944014" cy="61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Retail, e-commerce, pharmacy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9485986" y="1591056"/>
            <a:ext cx="2163470" cy="2704795"/>
          </a:xfrm>
          <a:prstGeom prst="rect">
            <a:avLst/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25" name="Text 22"/>
          <p:cNvSpPr/>
          <p:nvPr/>
        </p:nvSpPr>
        <p:spPr>
          <a:xfrm>
            <a:off x="9595714" y="1682496"/>
            <a:ext cx="19440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Segments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9595714" y="2176272"/>
            <a:ext cx="1944014" cy="20007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are we creating value for in Egypt?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539496" y="4369003"/>
            <a:ext cx="5518404" cy="1629461"/>
          </a:xfrm>
          <a:prstGeom prst="rect">
            <a:avLst/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28" name="Text 25"/>
          <p:cNvSpPr/>
          <p:nvPr/>
        </p:nvSpPr>
        <p:spPr>
          <a:xfrm>
            <a:off x="649224" y="4460443"/>
            <a:ext cx="52989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Structure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649224" y="4954219"/>
            <a:ext cx="5298948" cy="9253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&amp; variable costs to build and run this business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6131052" y="4369003"/>
            <a:ext cx="5518404" cy="1629461"/>
          </a:xfrm>
          <a:prstGeom prst="rect">
            <a:avLst/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31" name="Text 28"/>
          <p:cNvSpPr/>
          <p:nvPr/>
        </p:nvSpPr>
        <p:spPr>
          <a:xfrm>
            <a:off x="6240780" y="4460443"/>
            <a:ext cx="52989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Streams</a:t>
            </a:r>
            <a:endParaRPr lang="en-US" sz="1250" dirty="0"/>
          </a:p>
        </p:txBody>
      </p:sp>
      <p:sp>
        <p:nvSpPr>
          <p:cNvPr id="32" name="Text 29"/>
          <p:cNvSpPr/>
          <p:nvPr/>
        </p:nvSpPr>
        <p:spPr>
          <a:xfrm>
            <a:off x="6240780" y="4954219"/>
            <a:ext cx="5298948" cy="9253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i="1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— and from whom — does Hanna earn money?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502920" y="6144768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 you fill all nine — for the Egypt private-label launch and the regional HQ — using the scenario brief plus clearly stated assumptions.</a:t>
            </a:r>
            <a:endParaRPr lang="en-US" sz="1150" dirty="0"/>
          </a:p>
        </p:txBody>
      </p:sp>
      <p:sp>
        <p:nvSpPr>
          <p:cNvPr id="34" name="Text 31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35" name="Text 32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28400477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p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TIME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Applied Workshop — BMC Version 1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10012680" y="566928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7" name="Text 4"/>
          <p:cNvSpPr/>
          <p:nvPr/>
        </p:nvSpPr>
        <p:spPr>
          <a:xfrm>
            <a:off x="10012680" y="566928"/>
            <a:ext cx="1691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5:45 – 6:45 PM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02920" y="1600200"/>
            <a:ext cx="6949440" cy="960120"/>
          </a:xfrm>
          <a:prstGeom prst="roundRect">
            <a:avLst>
              <a:gd name="adj" fmla="val 8571"/>
            </a:avLst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9" name="Text 6"/>
          <p:cNvSpPr/>
          <p:nvPr/>
        </p:nvSpPr>
        <p:spPr>
          <a:xfrm>
            <a:off x="777240" y="1600200"/>
            <a:ext cx="6400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ECF2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task: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BD Squads, draft Version 1 of Hanna's Business Model Canvas for the Egypt private-label launch and regional HQ.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502920" y="28346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 rules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566928" y="3200400"/>
            <a:ext cx="68580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all 9 blocks — a blank block is a decision you haven't made yet.</a:t>
            </a:r>
            <a:endParaRPr lang="en-US" sz="1250" dirty="0"/>
          </a:p>
          <a:p>
            <a:pPr marL="342900" indent="-3429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only the scenario brief plus reasonable, clearly stated assumptions.</a:t>
            </a:r>
            <a:endParaRPr lang="en-US" sz="1250" dirty="0"/>
          </a:p>
          <a:p>
            <a:pPr marL="342900" indent="-3429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agency-deal thinking — leadership wants owned brand equity and an owned regional base.</a:t>
            </a:r>
            <a:endParaRPr lang="en-US" sz="1250" dirty="0"/>
          </a:p>
          <a:p>
            <a:pPr marL="342900" indent="-3429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assumptions explicitly rather than hunting for one 'correct' number.</a:t>
            </a:r>
            <a:endParaRPr lang="en-US" sz="1250" dirty="0"/>
          </a:p>
          <a:p>
            <a:pPr marL="342900" indent="-342900">
              <a:lnSpc>
                <a:spcPct val="112000"/>
              </a:lnSpc>
              <a:spcAft>
                <a:spcPts val="900"/>
              </a:spcAft>
              <a:buSzPct val="100000"/>
              <a:buChar char="•"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to one page — the discipline is the point.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863840" y="1600200"/>
            <a:ext cx="3822192" cy="4526280"/>
          </a:xfrm>
          <a:prstGeom prst="roundRect">
            <a:avLst>
              <a:gd name="adj" fmla="val 2392"/>
            </a:avLst>
          </a:prstGeom>
          <a:solidFill>
            <a:srgbClr val="F2F6FB"/>
          </a:solidFill>
          <a:ln w="1905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13" name="Shape 10"/>
          <p:cNvSpPr/>
          <p:nvPr/>
        </p:nvSpPr>
        <p:spPr>
          <a:xfrm>
            <a:off x="8138160" y="1828800"/>
            <a:ext cx="502920" cy="50292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4" name="Image 1" descr="icons/lightbul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8919" y="1959559"/>
            <a:ext cx="241402" cy="24140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778240" y="1901952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strong squads start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8138160" y="2514600"/>
            <a:ext cx="32918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4000"/>
              </a:lnSpc>
              <a:spcAft>
                <a:spcPts val="1000"/>
              </a:spcAft>
              <a:buSzPct val="100000"/>
              <a:buChar char="→"/>
            </a:pPr>
            <a:r>
              <a:rPr lang="en-US" sz="1150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Segments first — 'everyone in Egypt' is not a segment.</a:t>
            </a:r>
            <a:endParaRPr lang="en-US" sz="1150" dirty="0"/>
          </a:p>
          <a:p>
            <a:pPr marL="342900" indent="-342900">
              <a:lnSpc>
                <a:spcPct val="114000"/>
              </a:lnSpc>
              <a:spcAft>
                <a:spcPts val="1000"/>
              </a:spcAft>
              <a:buSzPct val="100000"/>
              <a:buChar char="→"/>
            </a:pPr>
            <a:r>
              <a:rPr lang="en-US" sz="1150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Value Propositions — why Hanna's three products, and why natural &amp; skin-first wins here.</a:t>
            </a:r>
            <a:endParaRPr lang="en-US" sz="1150" dirty="0"/>
          </a:p>
          <a:p>
            <a:pPr marL="342900" indent="-342900">
              <a:lnSpc>
                <a:spcPct val="114000"/>
              </a:lnSpc>
              <a:spcAft>
                <a:spcPts val="1000"/>
              </a:spcAft>
              <a:buSzPct val="100000"/>
              <a:buChar char="→"/>
            </a:pPr>
            <a:r>
              <a:rPr lang="en-US" sz="1150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Channels and Key Partners follow from where your segment actually shops.</a:t>
            </a:r>
            <a:endParaRPr lang="en-US" sz="1150" dirty="0"/>
          </a:p>
          <a:p>
            <a:pPr marL="342900" indent="-342900">
              <a:lnSpc>
                <a:spcPct val="114000"/>
              </a:lnSpc>
              <a:spcAft>
                <a:spcPts val="1000"/>
              </a:spcAft>
              <a:buSzPct val="100000"/>
              <a:buChar char="→"/>
            </a:pPr>
            <a:r>
              <a:rPr lang="en-US" sz="1150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Sanity-check Cost Structure vs Revenue Streams against the USD 10M reality.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18" name="Text 14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39591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rob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&amp; STRESS-TEST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Co-Pilot Lab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10012680" y="566928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7" name="Text 4"/>
          <p:cNvSpPr/>
          <p:nvPr/>
        </p:nvSpPr>
        <p:spPr>
          <a:xfrm>
            <a:off x="10012680" y="566928"/>
            <a:ext cx="1691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6:45 – 7:35 PM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02920" y="148132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AI the way a working BD manager does — research assistant, first-draft generator, sounding board. Never an unreviewed source of truth.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02920" y="2148840"/>
            <a:ext cx="3602736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14300" dist="25400" dir="5400000" algn="bl" rotWithShape="0">
              <a:srgbClr val="0E2033">
                <a:alpha val="13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10" name="Shape 7"/>
          <p:cNvSpPr/>
          <p:nvPr/>
        </p:nvSpPr>
        <p:spPr>
          <a:xfrm>
            <a:off x="777240" y="2423160"/>
            <a:ext cx="548640" cy="54864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1" name="Image 1" descr="icons/sear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886" y="2565806"/>
            <a:ext cx="263347" cy="26334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63040" y="245059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· RESEARCH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1463040" y="26974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/ Gemini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777240" y="3246120"/>
            <a:ext cx="3054096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the Egyptian cosmeceutical ecosystem: major competitors, typical retail &amp; e-commerce channels, rough regulatory steps — plus a snapshot of the wider North Africa landscape.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4293108" y="2148840"/>
            <a:ext cx="3602736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9050">
            <a:solidFill>
              <a:srgbClr val="ECF2F9"/>
            </a:solidFill>
            <a:prstDash val="solid"/>
          </a:ln>
          <a:effectLst>
            <a:outerShdw blurRad="114300" dist="25400" dir="5400000" algn="bl" rotWithShape="0">
              <a:srgbClr val="0E2033">
                <a:alpha val="13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16" name="Shape 12"/>
          <p:cNvSpPr/>
          <p:nvPr/>
        </p:nvSpPr>
        <p:spPr>
          <a:xfrm>
            <a:off x="4567428" y="2423160"/>
            <a:ext cx="548640" cy="54864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7" name="Image 2" descr="icons/balan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074" y="2565806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53228" y="245059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· STRESS-TEST</a:t>
            </a:r>
            <a:endParaRPr lang="en-US" sz="1000" dirty="0"/>
          </a:p>
        </p:txBody>
      </p:sp>
      <p:sp>
        <p:nvSpPr>
          <p:cNvPr id="19" name="Text 14"/>
          <p:cNvSpPr/>
          <p:nvPr/>
        </p:nvSpPr>
        <p:spPr>
          <a:xfrm>
            <a:off x="5253228" y="26974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</a:t>
            </a:r>
            <a:endParaRPr lang="en-US" sz="1550" dirty="0"/>
          </a:p>
        </p:txBody>
      </p:sp>
      <p:sp>
        <p:nvSpPr>
          <p:cNvPr id="20" name="Text 15"/>
          <p:cNvSpPr/>
          <p:nvPr/>
        </p:nvSpPr>
        <p:spPr>
          <a:xfrm>
            <a:off x="4567428" y="3246120"/>
            <a:ext cx="3054096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 your research in and ask Claude to critique your BMC draft: gaps, contradictions, unrealistic assumptions. Argue back where you disagree.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8083296" y="2148840"/>
            <a:ext cx="3602736" cy="3017520"/>
          </a:xfrm>
          <a:prstGeom prst="roundRect">
            <a:avLst>
              <a:gd name="adj" fmla="val 3030"/>
            </a:avLst>
          </a:prstGeom>
          <a:solidFill>
            <a:srgbClr val="15385C"/>
          </a:solidFill>
          <a:ln w="19050">
            <a:solidFill>
              <a:srgbClr val="15385C"/>
            </a:solidFill>
            <a:prstDash val="solid"/>
          </a:ln>
          <a:effectLst>
            <a:outerShdw blurRad="114300" dist="25400" dir="5400000" algn="bl" rotWithShape="0">
              <a:srgbClr val="0E2033">
                <a:alpha val="13000"/>
              </a:srgbClr>
            </a:outerShdw>
          </a:effectLst>
        </p:spPr>
        <p:txBody>
          <a:bodyPr/>
          <a:lstStyle/>
          <a:p>
            <a:endParaRPr lang="en-EG"/>
          </a:p>
        </p:txBody>
      </p:sp>
      <p:sp>
        <p:nvSpPr>
          <p:cNvPr id="22" name="Shape 17"/>
          <p:cNvSpPr/>
          <p:nvPr/>
        </p:nvSpPr>
        <p:spPr>
          <a:xfrm>
            <a:off x="8357616" y="2423160"/>
            <a:ext cx="548640" cy="548640"/>
          </a:xfrm>
          <a:prstGeom prst="ellipse">
            <a:avLst/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23" name="Image 3" descr="icons/che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0262" y="2565806"/>
            <a:ext cx="263347" cy="263347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043416" y="245059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CF2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· REVISE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9043416" y="26974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judgment</a:t>
            </a:r>
            <a:endParaRPr lang="en-US" sz="1550" dirty="0"/>
          </a:p>
        </p:txBody>
      </p:sp>
      <p:sp>
        <p:nvSpPr>
          <p:cNvPr id="26" name="Text 20"/>
          <p:cNvSpPr/>
          <p:nvPr/>
        </p:nvSpPr>
        <p:spPr>
          <a:xfrm>
            <a:off x="8357616" y="3246120"/>
            <a:ext cx="3054096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E4ED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the canvas. Note what you kept, what you changed, and why — coaches score judgment quality, not AI volume.</a:t>
            </a:r>
            <a:endParaRPr lang="en-US" sz="1150" dirty="0"/>
          </a:p>
        </p:txBody>
      </p:sp>
      <p:sp>
        <p:nvSpPr>
          <p:cNvPr id="27" name="Shape 21"/>
          <p:cNvSpPr/>
          <p:nvPr/>
        </p:nvSpPr>
        <p:spPr>
          <a:xfrm>
            <a:off x="502920" y="5440680"/>
            <a:ext cx="11183112" cy="731520"/>
          </a:xfrm>
          <a:prstGeom prst="roundRect">
            <a:avLst>
              <a:gd name="adj" fmla="val 1125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28" name="Text 22"/>
          <p:cNvSpPr/>
          <p:nvPr/>
        </p:nvSpPr>
        <p:spPr>
          <a:xfrm>
            <a:off x="777240" y="544068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Co-Pilot Rule:  </a:t>
            </a:r>
            <a:r>
              <a:rPr lang="en-US" sz="1300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deliverable must show your own judgment on top of the AI output — what you kept, what you changed, and why.</a:t>
            </a:r>
            <a:endParaRPr lang="en-US" sz="1300" dirty="0"/>
          </a:p>
        </p:txBody>
      </p:sp>
      <p:sp>
        <p:nvSpPr>
          <p:cNvPr id="29" name="Text 23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30" name="Text 24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4230262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3" name="Image 0" descr="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1" y="604601"/>
            <a:ext cx="272125" cy="2721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438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 &amp; DEBRIEF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234440" y="676656"/>
            <a:ext cx="8778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Deliverable: BMC v1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10012680" y="566928"/>
            <a:ext cx="1691640" cy="420624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7" name="Text 4"/>
          <p:cNvSpPr/>
          <p:nvPr/>
        </p:nvSpPr>
        <p:spPr>
          <a:xfrm>
            <a:off x="10012680" y="566928"/>
            <a:ext cx="1691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7:35 – 8:00 PM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02920" y="1645920"/>
            <a:ext cx="6903720" cy="1188720"/>
          </a:xfrm>
          <a:prstGeom prst="roundRect">
            <a:avLst>
              <a:gd name="adj" fmla="val 7692"/>
            </a:avLst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9" name="Shape 6"/>
          <p:cNvSpPr/>
          <p:nvPr/>
        </p:nvSpPr>
        <p:spPr>
          <a:xfrm>
            <a:off x="777240" y="1947672"/>
            <a:ext cx="566928" cy="566928"/>
          </a:xfrm>
          <a:prstGeom prst="ellipse">
            <a:avLst/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10" name="Image 1" descr="icons/che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641" y="2095073"/>
            <a:ext cx="272125" cy="27212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54480" y="182880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Business Model Canvas — Version 1</a:t>
            </a:r>
            <a:endParaRPr lang="en-US" sz="1650" dirty="0"/>
          </a:p>
        </p:txBody>
      </p:sp>
      <p:sp>
        <p:nvSpPr>
          <p:cNvPr id="12" name="Text 8"/>
          <p:cNvSpPr/>
          <p:nvPr/>
        </p:nvSpPr>
        <p:spPr>
          <a:xfrm>
            <a:off x="1554480" y="2212848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CF2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page · all 9 blocks completed · assumptions stated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502920" y="31089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C1D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submit, check: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566928" y="3520440"/>
            <a:ext cx="6766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2000"/>
              </a:lnSpc>
              <a:spcAft>
                <a:spcPts val="900"/>
              </a:spcAft>
              <a:buSzPct val="100000"/>
              <a:buChar char="✓"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block is filled — no placeholders, no blanks.</a:t>
            </a:r>
            <a:endParaRPr lang="en-US" sz="1250" dirty="0"/>
          </a:p>
          <a:p>
            <a:pPr marL="342900" indent="-342900">
              <a:lnSpc>
                <a:spcPct val="112000"/>
              </a:lnSpc>
              <a:spcAft>
                <a:spcPts val="900"/>
              </a:spcAft>
              <a:buSzPct val="100000"/>
              <a:buChar char="✓"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canvas covers all three workstreams: private label, Egypt entry, regional HQ.</a:t>
            </a:r>
            <a:endParaRPr lang="en-US" sz="1250" dirty="0"/>
          </a:p>
          <a:p>
            <a:pPr marL="342900" indent="-342900">
              <a:lnSpc>
                <a:spcPct val="112000"/>
              </a:lnSpc>
              <a:spcAft>
                <a:spcPts val="900"/>
              </a:spcAft>
              <a:buSzPct val="100000"/>
              <a:buChar char="✓"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Assumptions are labeled as assumptions.</a:t>
            </a:r>
            <a:endParaRPr lang="en-US" sz="1250" dirty="0"/>
          </a:p>
          <a:p>
            <a:pPr marL="342900" indent="-342900">
              <a:lnSpc>
                <a:spcPct val="112000"/>
              </a:lnSpc>
              <a:spcAft>
                <a:spcPts val="900"/>
              </a:spcAft>
              <a:buSzPct val="100000"/>
              <a:buChar char="✓"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and cost blocks don't contradict each other — or the USD 10M reality.</a:t>
            </a:r>
            <a:endParaRPr lang="en-US" sz="1250" dirty="0"/>
          </a:p>
          <a:p>
            <a:pPr marL="342900" indent="-342900">
              <a:lnSpc>
                <a:spcPct val="112000"/>
              </a:lnSpc>
              <a:spcAft>
                <a:spcPts val="900"/>
              </a:spcAft>
              <a:buSzPct val="100000"/>
              <a:buChar char="✓"/>
            </a:pPr>
            <a:r>
              <a:rPr lang="en-US" sz="12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defend any block in 30 seconds if the coach points at it.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7863840" y="1645920"/>
            <a:ext cx="3822192" cy="4434840"/>
          </a:xfrm>
          <a:prstGeom prst="roundRect">
            <a:avLst>
              <a:gd name="adj" fmla="val 2392"/>
            </a:avLst>
          </a:prstGeom>
          <a:solidFill>
            <a:srgbClr val="0E2033"/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16" name="Text 12"/>
          <p:cNvSpPr/>
          <p:nvPr/>
        </p:nvSpPr>
        <p:spPr>
          <a:xfrm>
            <a:off x="8138160" y="18745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YOU'RE SCORED (WEEK-WIDE)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8138160" y="2286000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CF2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30%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9006840" y="2322576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 application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8138160" y="2907792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CF2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1700" dirty="0"/>
          </a:p>
        </p:txBody>
      </p:sp>
      <p:sp>
        <p:nvSpPr>
          <p:cNvPr id="20" name="Text 16"/>
          <p:cNvSpPr/>
          <p:nvPr/>
        </p:nvSpPr>
        <p:spPr>
          <a:xfrm>
            <a:off x="9006840" y="2944368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numbers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8138160" y="3529584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CF2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15%</a:t>
            </a:r>
            <a:endParaRPr lang="en-US" sz="1700" dirty="0"/>
          </a:p>
        </p:txBody>
      </p:sp>
      <p:sp>
        <p:nvSpPr>
          <p:cNvPr id="22" name="Text 18"/>
          <p:cNvSpPr/>
          <p:nvPr/>
        </p:nvSpPr>
        <p:spPr>
          <a:xfrm>
            <a:off x="9006840" y="356616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AI tools</a:t>
            </a:r>
            <a:endParaRPr lang="en-US" sz="1200" dirty="0"/>
          </a:p>
        </p:txBody>
      </p:sp>
      <p:sp>
        <p:nvSpPr>
          <p:cNvPr id="23" name="Text 19"/>
          <p:cNvSpPr/>
          <p:nvPr/>
        </p:nvSpPr>
        <p:spPr>
          <a:xfrm>
            <a:off x="8138160" y="4151376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CF2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15%</a:t>
            </a:r>
            <a:endParaRPr lang="en-US" sz="1700" dirty="0"/>
          </a:p>
        </p:txBody>
      </p:sp>
      <p:sp>
        <p:nvSpPr>
          <p:cNvPr id="24" name="Text 20"/>
          <p:cNvSpPr/>
          <p:nvPr/>
        </p:nvSpPr>
        <p:spPr>
          <a:xfrm>
            <a:off x="9006840" y="4187952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&amp; negotiation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8138160" y="4773168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CF2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1700" dirty="0"/>
          </a:p>
        </p:txBody>
      </p:sp>
      <p:sp>
        <p:nvSpPr>
          <p:cNvPr id="26" name="Text 22"/>
          <p:cNvSpPr/>
          <p:nvPr/>
        </p:nvSpPr>
        <p:spPr>
          <a:xfrm>
            <a:off x="9006840" y="480974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business plan quality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8138160" y="5394960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CF2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1700" dirty="0"/>
          </a:p>
        </p:txBody>
      </p:sp>
      <p:sp>
        <p:nvSpPr>
          <p:cNvPr id="28" name="Text 24"/>
          <p:cNvSpPr/>
          <p:nvPr/>
        </p:nvSpPr>
        <p:spPr>
          <a:xfrm>
            <a:off x="9006840" y="5431536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pitch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30" name="Text 26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25550328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4937760" cy="4937760"/>
          </a:xfrm>
          <a:prstGeom prst="ellipse">
            <a:avLst/>
          </a:prstGeom>
          <a:solidFill>
            <a:srgbClr val="15385C">
              <a:alpha val="45000"/>
            </a:srgbClr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3" name="Shape 1"/>
          <p:cNvSpPr/>
          <p:nvPr/>
        </p:nvSpPr>
        <p:spPr>
          <a:xfrm>
            <a:off x="-1463040" y="4572000"/>
            <a:ext cx="4023360" cy="4023360"/>
          </a:xfrm>
          <a:prstGeom prst="ellipse">
            <a:avLst/>
          </a:prstGeom>
          <a:solidFill>
            <a:srgbClr val="2E6BA8">
              <a:alpha val="30000"/>
            </a:srgbClr>
          </a:solidFill>
          <a:ln/>
        </p:spPr>
        <p:txBody>
          <a:bodyPr/>
          <a:lstStyle/>
          <a:p>
            <a:endParaRPr lang="en-EG"/>
          </a:p>
        </p:txBody>
      </p:sp>
      <p:sp>
        <p:nvSpPr>
          <p:cNvPr id="4" name="Shape 2"/>
          <p:cNvSpPr/>
          <p:nvPr/>
        </p:nvSpPr>
        <p:spPr>
          <a:xfrm>
            <a:off x="685800" y="777240"/>
            <a:ext cx="685800" cy="685800"/>
          </a:xfrm>
          <a:prstGeom prst="ellipse">
            <a:avLst/>
          </a:prstGeom>
          <a:solidFill>
            <a:srgbClr val="15385C"/>
          </a:solidFill>
          <a:ln/>
        </p:spPr>
        <p:txBody>
          <a:bodyPr/>
          <a:lstStyle/>
          <a:p>
            <a:endParaRPr lang="en-EG"/>
          </a:p>
        </p:txBody>
      </p:sp>
      <p:pic>
        <p:nvPicPr>
          <p:cNvPr id="5" name="Image 0" descr="icons/calend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" y="95554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36192" y="9144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DAY 1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85800" y="1737360"/>
            <a:ext cx="10789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sketched the shape.</a:t>
            </a:r>
            <a:endParaRPr lang="en-US" sz="4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Tomorrow, prove the market.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713232" y="3840480"/>
            <a:ext cx="10744200" cy="1371600"/>
          </a:xfrm>
          <a:prstGeom prst="roundRect">
            <a:avLst>
              <a:gd name="adj" fmla="val 6667"/>
            </a:avLst>
          </a:prstGeom>
          <a:solidFill>
            <a:srgbClr val="15385C">
              <a:alpha val="65000"/>
            </a:srgbClr>
          </a:solidFill>
          <a:ln w="9525">
            <a:solidFill>
              <a:srgbClr val="2E6BA8"/>
            </a:solidFill>
            <a:prstDash val="solid"/>
          </a:ln>
        </p:spPr>
        <p:txBody>
          <a:bodyPr/>
          <a:lstStyle/>
          <a:p>
            <a:endParaRPr lang="en-EG"/>
          </a:p>
        </p:txBody>
      </p:sp>
      <p:sp>
        <p:nvSpPr>
          <p:cNvPr id="9" name="Text 6"/>
          <p:cNvSpPr/>
          <p:nvPr/>
        </p:nvSpPr>
        <p:spPr>
          <a:xfrm>
            <a:off x="987552" y="4041648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50" dirty="0">
                <a:solidFill>
                  <a:srgbClr val="ECF2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 · MARKET RESEARCH FUNDAMENTALS &amp; SIZING THE OPPORTUNITY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987552" y="4370832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DD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· SAM · SOM · CAGR · STP — a defensible number for the Egyptian market, and a real answer to “who exactly are we selling to?”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13232" y="55321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tonight's BMC v1 with you — Day 2 starts by attacking it with data.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502920" y="647395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290469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101"/>
          <p:cNvSpPr/>
          <p:nvPr/>
        </p:nvSpPr>
        <p:spPr>
          <a:xfrm>
            <a:off x="508000" y="438150"/>
            <a:ext cx="889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 · GLOSSARY</a:t>
            </a:r>
          </a:p>
        </p:txBody>
      </p:sp>
      <p:sp>
        <p:nvSpPr>
          <p:cNvPr id="101" name="Text 102"/>
          <p:cNvSpPr/>
          <p:nvPr/>
        </p:nvSpPr>
        <p:spPr>
          <a:xfrm>
            <a:off x="508000" y="676910"/>
            <a:ext cx="10922000" cy="566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Terms — Core Concepts</a:t>
            </a:r>
          </a:p>
        </p:txBody>
      </p:sp>
      <p:sp>
        <p:nvSpPr>
          <p:cNvPr id="102" name="Shape 103"/>
          <p:cNvSpPr/>
          <p:nvPr/>
        </p:nvSpPr>
        <p:spPr>
          <a:xfrm>
            <a:off x="10007600" y="566420"/>
            <a:ext cx="1689100" cy="420370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4"/>
          <p:cNvSpPr/>
          <p:nvPr/>
        </p:nvSpPr>
        <p:spPr>
          <a:xfrm>
            <a:off x="10007600" y="566420"/>
            <a:ext cx="1689100" cy="420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of 3</a:t>
            </a:r>
          </a:p>
        </p:txBody>
      </p:sp>
      <p:sp>
        <p:nvSpPr>
          <p:cNvPr id="104" name="Shape 105"/>
          <p:cNvSpPr/>
          <p:nvPr/>
        </p:nvSpPr>
        <p:spPr>
          <a:xfrm>
            <a:off x="508000" y="15748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6"/>
          <p:cNvSpPr/>
          <p:nvPr/>
        </p:nvSpPr>
        <p:spPr>
          <a:xfrm>
            <a:off x="736600" y="17526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</a:t>
            </a:r>
          </a:p>
        </p:txBody>
      </p:sp>
      <p:sp>
        <p:nvSpPr>
          <p:cNvPr id="106" name="Text 107"/>
          <p:cNvSpPr/>
          <p:nvPr/>
        </p:nvSpPr>
        <p:spPr>
          <a:xfrm>
            <a:off x="736600" y="21082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organisation that creates value customers gladly pay for, solves a real problem in the market, and adapts its model as conditions shift.</a:t>
            </a:r>
          </a:p>
        </p:txBody>
      </p:sp>
      <p:sp>
        <p:nvSpPr>
          <p:cNvPr id="107" name="Shape 108"/>
          <p:cNvSpPr/>
          <p:nvPr/>
        </p:nvSpPr>
        <p:spPr>
          <a:xfrm>
            <a:off x="6248400" y="15748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8" name="Text 109"/>
          <p:cNvSpPr/>
          <p:nvPr/>
        </p:nvSpPr>
        <p:spPr>
          <a:xfrm>
            <a:off x="6477000" y="17526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</a:p>
        </p:txBody>
      </p:sp>
      <p:sp>
        <p:nvSpPr>
          <p:cNvPr id="109" name="Text 110"/>
          <p:cNvSpPr/>
          <p:nvPr/>
        </p:nvSpPr>
        <p:spPr>
          <a:xfrm>
            <a:off x="6477000" y="21082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company creates, delivers and captures value — what it sells, to whom, through which channels, at what cost, and how it makes money.</a:t>
            </a:r>
          </a:p>
        </p:txBody>
      </p:sp>
      <p:sp>
        <p:nvSpPr>
          <p:cNvPr id="110" name="Shape 111"/>
          <p:cNvSpPr/>
          <p:nvPr/>
        </p:nvSpPr>
        <p:spPr>
          <a:xfrm>
            <a:off x="508000" y="31750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 112"/>
          <p:cNvSpPr/>
          <p:nvPr/>
        </p:nvSpPr>
        <p:spPr>
          <a:xfrm>
            <a:off x="736600" y="33528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Development</a:t>
            </a:r>
          </a:p>
        </p:txBody>
      </p:sp>
      <p:sp>
        <p:nvSpPr>
          <p:cNvPr id="112" name="Text 113"/>
          <p:cNvSpPr/>
          <p:nvPr/>
        </p:nvSpPr>
        <p:spPr>
          <a:xfrm>
            <a:off x="736600" y="37084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structured, relentless pursuit of sustainable, inclusive and profitable growth — across markets, partnerships and products.</a:t>
            </a:r>
          </a:p>
        </p:txBody>
      </p:sp>
      <p:sp>
        <p:nvSpPr>
          <p:cNvPr id="113" name="Shape 114"/>
          <p:cNvSpPr/>
          <p:nvPr/>
        </p:nvSpPr>
        <p:spPr>
          <a:xfrm>
            <a:off x="6248400" y="31750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 115"/>
          <p:cNvSpPr/>
          <p:nvPr/>
        </p:nvSpPr>
        <p:spPr>
          <a:xfrm>
            <a:off x="6477000" y="33528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 Canvas (BMC)</a:t>
            </a:r>
          </a:p>
        </p:txBody>
      </p:sp>
      <p:sp>
        <p:nvSpPr>
          <p:cNvPr id="115" name="Text 116"/>
          <p:cNvSpPr/>
          <p:nvPr/>
        </p:nvSpPr>
        <p:spPr>
          <a:xfrm>
            <a:off x="6477000" y="37084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one-page tool of nine linked blocks used to design and pressure-test a business model in hours rather than weeks.</a:t>
            </a:r>
          </a:p>
        </p:txBody>
      </p:sp>
      <p:sp>
        <p:nvSpPr>
          <p:cNvPr id="116" name="Shape 117"/>
          <p:cNvSpPr/>
          <p:nvPr/>
        </p:nvSpPr>
        <p:spPr>
          <a:xfrm>
            <a:off x="508000" y="47752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118"/>
          <p:cNvSpPr/>
          <p:nvPr/>
        </p:nvSpPr>
        <p:spPr>
          <a:xfrm>
            <a:off x="736600" y="49530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Proposition</a:t>
            </a:r>
          </a:p>
        </p:txBody>
      </p:sp>
      <p:sp>
        <p:nvSpPr>
          <p:cNvPr id="118" name="Text 119"/>
          <p:cNvSpPr/>
          <p:nvPr/>
        </p:nvSpPr>
        <p:spPr>
          <a:xfrm>
            <a:off x="736600" y="53086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specific benefit a product delivers to a defined customer segment — and the reason that segment chooses it over the alternatives.</a:t>
            </a:r>
          </a:p>
        </p:txBody>
      </p:sp>
      <p:sp>
        <p:nvSpPr>
          <p:cNvPr id="119" name="Shape 120"/>
          <p:cNvSpPr/>
          <p:nvPr/>
        </p:nvSpPr>
        <p:spPr>
          <a:xfrm>
            <a:off x="6248400" y="47752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0" name="Text 121"/>
          <p:cNvSpPr/>
          <p:nvPr/>
        </p:nvSpPr>
        <p:spPr>
          <a:xfrm>
            <a:off x="6477000" y="49530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Ecosystem</a:t>
            </a:r>
          </a:p>
        </p:txBody>
      </p:sp>
      <p:sp>
        <p:nvSpPr>
          <p:cNvPr id="121" name="Text 122"/>
          <p:cNvSpPr/>
          <p:nvPr/>
        </p:nvSpPr>
        <p:spPr>
          <a:xfrm>
            <a:off x="6477000" y="53086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interconnected network of suppliers, manufacturers, distributors, competitors, regulators and customers that co-evolve around a business.</a:t>
            </a:r>
          </a:p>
        </p:txBody>
      </p:sp>
      <p:sp>
        <p:nvSpPr>
          <p:cNvPr id="122" name="Text 123"/>
          <p:cNvSpPr/>
          <p:nvPr/>
        </p:nvSpPr>
        <p:spPr>
          <a:xfrm>
            <a:off x="508000" y="647446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</a:p>
        </p:txBody>
      </p:sp>
      <p:sp>
        <p:nvSpPr>
          <p:cNvPr id="123" name="Text 124"/>
          <p:cNvSpPr/>
          <p:nvPr/>
        </p:nvSpPr>
        <p:spPr>
          <a:xfrm>
            <a:off x="11341100" y="64744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7847907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101"/>
          <p:cNvSpPr/>
          <p:nvPr/>
        </p:nvSpPr>
        <p:spPr>
          <a:xfrm>
            <a:off x="508000" y="438150"/>
            <a:ext cx="889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 · GLOSSARY</a:t>
            </a:r>
          </a:p>
        </p:txBody>
      </p:sp>
      <p:sp>
        <p:nvSpPr>
          <p:cNvPr id="101" name="Text 102"/>
          <p:cNvSpPr/>
          <p:nvPr/>
        </p:nvSpPr>
        <p:spPr>
          <a:xfrm>
            <a:off x="508000" y="676910"/>
            <a:ext cx="10922000" cy="566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Terms — Market &amp; Strategy</a:t>
            </a:r>
          </a:p>
        </p:txBody>
      </p:sp>
      <p:sp>
        <p:nvSpPr>
          <p:cNvPr id="102" name="Shape 103"/>
          <p:cNvSpPr/>
          <p:nvPr/>
        </p:nvSpPr>
        <p:spPr>
          <a:xfrm>
            <a:off x="10007600" y="566420"/>
            <a:ext cx="1689100" cy="420370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4"/>
          <p:cNvSpPr/>
          <p:nvPr/>
        </p:nvSpPr>
        <p:spPr>
          <a:xfrm>
            <a:off x="10007600" y="566420"/>
            <a:ext cx="1689100" cy="420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of 3</a:t>
            </a:r>
          </a:p>
        </p:txBody>
      </p:sp>
      <p:sp>
        <p:nvSpPr>
          <p:cNvPr id="104" name="Shape 105"/>
          <p:cNvSpPr/>
          <p:nvPr/>
        </p:nvSpPr>
        <p:spPr>
          <a:xfrm>
            <a:off x="508000" y="15748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6"/>
          <p:cNvSpPr/>
          <p:nvPr/>
        </p:nvSpPr>
        <p:spPr>
          <a:xfrm>
            <a:off x="736600" y="17526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Research</a:t>
            </a:r>
          </a:p>
        </p:txBody>
      </p:sp>
      <p:sp>
        <p:nvSpPr>
          <p:cNvPr id="106" name="Text 107"/>
          <p:cNvSpPr/>
          <p:nvPr/>
        </p:nvSpPr>
        <p:spPr>
          <a:xfrm>
            <a:off x="736600" y="21082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systematic gathering and analysis of data on customers, competitors and channels to replace assumption with evidence before a decision.</a:t>
            </a:r>
          </a:p>
        </p:txBody>
      </p:sp>
      <p:sp>
        <p:nvSpPr>
          <p:cNvPr id="107" name="Shape 108"/>
          <p:cNvSpPr/>
          <p:nvPr/>
        </p:nvSpPr>
        <p:spPr>
          <a:xfrm>
            <a:off x="6248400" y="15748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8" name="Text 109"/>
          <p:cNvSpPr/>
          <p:nvPr/>
        </p:nvSpPr>
        <p:spPr>
          <a:xfrm>
            <a:off x="6477000" y="17526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Life Cycle</a:t>
            </a:r>
          </a:p>
        </p:txBody>
      </p:sp>
      <p:sp>
        <p:nvSpPr>
          <p:cNvPr id="109" name="Text 110"/>
          <p:cNvSpPr/>
          <p:nvPr/>
        </p:nvSpPr>
        <p:spPr>
          <a:xfrm>
            <a:off x="6477000" y="21082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stages every industry passes through — introduction, growth, maturity and decline — each demanding a different strategy.</a:t>
            </a:r>
          </a:p>
        </p:txBody>
      </p:sp>
      <p:sp>
        <p:nvSpPr>
          <p:cNvPr id="110" name="Shape 111"/>
          <p:cNvSpPr/>
          <p:nvPr/>
        </p:nvSpPr>
        <p:spPr>
          <a:xfrm>
            <a:off x="508000" y="31750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 112"/>
          <p:cNvSpPr/>
          <p:nvPr/>
        </p:nvSpPr>
        <p:spPr>
          <a:xfrm>
            <a:off x="736600" y="33528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 (GTM)</a:t>
            </a:r>
          </a:p>
        </p:txBody>
      </p:sp>
      <p:sp>
        <p:nvSpPr>
          <p:cNvPr id="112" name="Text 113"/>
          <p:cNvSpPr/>
          <p:nvPr/>
        </p:nvSpPr>
        <p:spPr>
          <a:xfrm>
            <a:off x="736600" y="37084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 for reaching customers: which segments to enter, through which channels, at what price, with what message and sales motion.</a:t>
            </a:r>
          </a:p>
        </p:txBody>
      </p:sp>
      <p:sp>
        <p:nvSpPr>
          <p:cNvPr id="113" name="Shape 114"/>
          <p:cNvSpPr/>
          <p:nvPr/>
        </p:nvSpPr>
        <p:spPr>
          <a:xfrm>
            <a:off x="6248400" y="31750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 115"/>
          <p:cNvSpPr/>
          <p:nvPr/>
        </p:nvSpPr>
        <p:spPr>
          <a:xfrm>
            <a:off x="6477000" y="33528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Segmentation, Targeting &amp; Positioning (STP)</a:t>
            </a:r>
          </a:p>
        </p:txBody>
      </p:sp>
      <p:sp>
        <p:nvSpPr>
          <p:cNvPr id="115" name="Text 116"/>
          <p:cNvSpPr/>
          <p:nvPr/>
        </p:nvSpPr>
        <p:spPr>
          <a:xfrm>
            <a:off x="6477000" y="37084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the market into segments, choose which to serve, then define the distinct place the brand will occupy in the customer's mind.</a:t>
            </a:r>
          </a:p>
        </p:txBody>
      </p:sp>
      <p:sp>
        <p:nvSpPr>
          <p:cNvPr id="116" name="Shape 117"/>
          <p:cNvSpPr/>
          <p:nvPr/>
        </p:nvSpPr>
        <p:spPr>
          <a:xfrm>
            <a:off x="508000" y="47752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118"/>
          <p:cNvSpPr/>
          <p:nvPr/>
        </p:nvSpPr>
        <p:spPr>
          <a:xfrm>
            <a:off x="736600" y="49530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· SAM · SOM</a:t>
            </a:r>
          </a:p>
        </p:txBody>
      </p:sp>
      <p:sp>
        <p:nvSpPr>
          <p:cNvPr id="118" name="Text 119"/>
          <p:cNvSpPr/>
          <p:nvPr/>
        </p:nvSpPr>
        <p:spPr>
          <a:xfrm>
            <a:off x="736600" y="53086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addressable market, the serviceable slice you can realistically reach, and the share you can obtain in a defined period.</a:t>
            </a:r>
          </a:p>
        </p:txBody>
      </p:sp>
      <p:sp>
        <p:nvSpPr>
          <p:cNvPr id="119" name="Shape 120"/>
          <p:cNvSpPr/>
          <p:nvPr/>
        </p:nvSpPr>
        <p:spPr>
          <a:xfrm>
            <a:off x="6248400" y="47752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0" name="Text 121"/>
          <p:cNvSpPr/>
          <p:nvPr/>
        </p:nvSpPr>
        <p:spPr>
          <a:xfrm>
            <a:off x="6477000" y="49530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CAGR</a:t>
            </a:r>
          </a:p>
        </p:txBody>
      </p:sp>
      <p:sp>
        <p:nvSpPr>
          <p:cNvPr id="121" name="Text 122"/>
          <p:cNvSpPr/>
          <p:nvPr/>
        </p:nvSpPr>
        <p:spPr>
          <a:xfrm>
            <a:off x="6477000" y="53086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 annual growth rate — the smoothed year-on-year growth of a market or revenue line across several periods.</a:t>
            </a:r>
          </a:p>
        </p:txBody>
      </p:sp>
      <p:sp>
        <p:nvSpPr>
          <p:cNvPr id="122" name="Text 123"/>
          <p:cNvSpPr/>
          <p:nvPr/>
        </p:nvSpPr>
        <p:spPr>
          <a:xfrm>
            <a:off x="508000" y="647446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</a:p>
        </p:txBody>
      </p:sp>
      <p:sp>
        <p:nvSpPr>
          <p:cNvPr id="123" name="Text 124"/>
          <p:cNvSpPr/>
          <p:nvPr/>
        </p:nvSpPr>
        <p:spPr>
          <a:xfrm>
            <a:off x="11341100" y="64744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365906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101"/>
          <p:cNvSpPr/>
          <p:nvPr/>
        </p:nvSpPr>
        <p:spPr>
          <a:xfrm>
            <a:off x="508000" y="438150"/>
            <a:ext cx="8890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6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 · GLOSSARY</a:t>
            </a:r>
          </a:p>
        </p:txBody>
      </p:sp>
      <p:sp>
        <p:nvSpPr>
          <p:cNvPr id="101" name="Text 102"/>
          <p:cNvSpPr/>
          <p:nvPr/>
        </p:nvSpPr>
        <p:spPr>
          <a:xfrm>
            <a:off x="508000" y="676910"/>
            <a:ext cx="10922000" cy="566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1D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Terms — Commercial &amp; Financial</a:t>
            </a:r>
          </a:p>
        </p:txBody>
      </p:sp>
      <p:sp>
        <p:nvSpPr>
          <p:cNvPr id="102" name="Shape 103"/>
          <p:cNvSpPr/>
          <p:nvPr/>
        </p:nvSpPr>
        <p:spPr>
          <a:xfrm>
            <a:off x="10007600" y="566420"/>
            <a:ext cx="1689100" cy="420370"/>
          </a:xfrm>
          <a:prstGeom prst="roundRect">
            <a:avLst>
              <a:gd name="adj" fmla="val 50000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4"/>
          <p:cNvSpPr/>
          <p:nvPr/>
        </p:nvSpPr>
        <p:spPr>
          <a:xfrm>
            <a:off x="10007600" y="566420"/>
            <a:ext cx="1689100" cy="420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of 3</a:t>
            </a:r>
          </a:p>
        </p:txBody>
      </p:sp>
      <p:sp>
        <p:nvSpPr>
          <p:cNvPr id="104" name="Shape 105"/>
          <p:cNvSpPr/>
          <p:nvPr/>
        </p:nvSpPr>
        <p:spPr>
          <a:xfrm>
            <a:off x="508000" y="15748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6"/>
          <p:cNvSpPr/>
          <p:nvPr/>
        </p:nvSpPr>
        <p:spPr>
          <a:xfrm>
            <a:off x="736600" y="17526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Label</a:t>
            </a:r>
          </a:p>
        </p:txBody>
      </p:sp>
      <p:sp>
        <p:nvSpPr>
          <p:cNvPr id="106" name="Text 107"/>
          <p:cNvSpPr/>
          <p:nvPr/>
        </p:nvSpPr>
        <p:spPr>
          <a:xfrm>
            <a:off x="736600" y="21082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Products made by a third-party manufacturer but formulated, branded and sold as your own — margin and control stay in-house.</a:t>
            </a:r>
          </a:p>
        </p:txBody>
      </p:sp>
      <p:sp>
        <p:nvSpPr>
          <p:cNvPr id="107" name="Shape 108"/>
          <p:cNvSpPr/>
          <p:nvPr/>
        </p:nvSpPr>
        <p:spPr>
          <a:xfrm>
            <a:off x="6248400" y="15748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8" name="Text 109"/>
          <p:cNvSpPr/>
          <p:nvPr/>
        </p:nvSpPr>
        <p:spPr>
          <a:xfrm>
            <a:off x="6477000" y="17526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Agency Agreement</a:t>
            </a:r>
          </a:p>
        </p:txBody>
      </p:sp>
      <p:sp>
        <p:nvSpPr>
          <p:cNvPr id="109" name="Text 110"/>
          <p:cNvSpPr/>
          <p:nvPr/>
        </p:nvSpPr>
        <p:spPr>
          <a:xfrm>
            <a:off x="6477000" y="21082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contract appointing a third party to market and distribute a company's products in a defined territory on its behalf.</a:t>
            </a:r>
          </a:p>
        </p:txBody>
      </p:sp>
      <p:sp>
        <p:nvSpPr>
          <p:cNvPr id="110" name="Shape 111"/>
          <p:cNvSpPr/>
          <p:nvPr/>
        </p:nvSpPr>
        <p:spPr>
          <a:xfrm>
            <a:off x="508000" y="31750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 112"/>
          <p:cNvSpPr/>
          <p:nvPr/>
        </p:nvSpPr>
        <p:spPr>
          <a:xfrm>
            <a:off x="736600" y="33528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P&amp;L Statement</a:t>
            </a:r>
          </a:p>
        </p:txBody>
      </p:sp>
      <p:sp>
        <p:nvSpPr>
          <p:cNvPr id="112" name="Text 113"/>
          <p:cNvSpPr/>
          <p:nvPr/>
        </p:nvSpPr>
        <p:spPr>
          <a:xfrm>
            <a:off x="736600" y="37084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profit and loss account — revenue, cost of goods, operating expenses and the resulting profit over a defined period.</a:t>
            </a:r>
          </a:p>
        </p:txBody>
      </p:sp>
      <p:sp>
        <p:nvSpPr>
          <p:cNvPr id="113" name="Shape 114"/>
          <p:cNvSpPr/>
          <p:nvPr/>
        </p:nvSpPr>
        <p:spPr>
          <a:xfrm>
            <a:off x="6248400" y="31750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 115"/>
          <p:cNvSpPr/>
          <p:nvPr/>
        </p:nvSpPr>
        <p:spPr>
          <a:xfrm>
            <a:off x="6477000" y="33528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Breakeven Point</a:t>
            </a:r>
          </a:p>
        </p:txBody>
      </p:sp>
      <p:sp>
        <p:nvSpPr>
          <p:cNvPr id="115" name="Text 116"/>
          <p:cNvSpPr/>
          <p:nvPr/>
        </p:nvSpPr>
        <p:spPr>
          <a:xfrm>
            <a:off x="6477000" y="37084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level of sales at which total revenue exactly covers total fixed and variable costs — beyond it, every unit adds profit.</a:t>
            </a:r>
          </a:p>
        </p:txBody>
      </p:sp>
      <p:sp>
        <p:nvSpPr>
          <p:cNvPr id="116" name="Shape 117"/>
          <p:cNvSpPr/>
          <p:nvPr/>
        </p:nvSpPr>
        <p:spPr>
          <a:xfrm>
            <a:off x="508000" y="47752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118"/>
          <p:cNvSpPr/>
          <p:nvPr/>
        </p:nvSpPr>
        <p:spPr>
          <a:xfrm>
            <a:off x="736600" y="49530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Cosmeceutical</a:t>
            </a:r>
          </a:p>
        </p:txBody>
      </p:sp>
      <p:sp>
        <p:nvSpPr>
          <p:cNvPr id="118" name="Text 119"/>
          <p:cNvSpPr/>
          <p:nvPr/>
        </p:nvSpPr>
        <p:spPr>
          <a:xfrm>
            <a:off x="736600" y="53086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cosmetic product formulated with active, science-backed ingredients intended to deliver a measurable skin benefit.</a:t>
            </a:r>
          </a:p>
        </p:txBody>
      </p:sp>
      <p:sp>
        <p:nvSpPr>
          <p:cNvPr id="119" name="Shape 120"/>
          <p:cNvSpPr/>
          <p:nvPr/>
        </p:nvSpPr>
        <p:spPr>
          <a:xfrm>
            <a:off x="6248400" y="4775200"/>
            <a:ext cx="5435600" cy="1422400"/>
          </a:xfrm>
          <a:prstGeom prst="roundRect">
            <a:avLst>
              <a:gd name="adj" fmla="val 7692"/>
            </a:avLst>
          </a:prstGeom>
          <a:solidFill>
            <a:srgbClr val="F2F6FB"/>
          </a:solidFill>
          <a:ln w="12700">
            <a:solidFill>
              <a:srgbClr val="ECF2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0" name="Text 121"/>
          <p:cNvSpPr/>
          <p:nvPr/>
        </p:nvSpPr>
        <p:spPr>
          <a:xfrm>
            <a:off x="6477000" y="4953000"/>
            <a:ext cx="497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8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Headquarters</a:t>
            </a:r>
          </a:p>
        </p:txBody>
      </p:sp>
      <p:sp>
        <p:nvSpPr>
          <p:cNvPr id="121" name="Text 122"/>
          <p:cNvSpPr/>
          <p:nvPr/>
        </p:nvSpPr>
        <p:spPr>
          <a:xfrm>
            <a:off x="6477000" y="5308600"/>
            <a:ext cx="49784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347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country-level base that manages operations, partners and expansion for a wider region — here, Cairo for North Africa.</a:t>
            </a:r>
          </a:p>
        </p:txBody>
      </p:sp>
      <p:sp>
        <p:nvSpPr>
          <p:cNvPr id="122" name="Text 123"/>
          <p:cNvSpPr/>
          <p:nvPr/>
        </p:nvSpPr>
        <p:spPr>
          <a:xfrm>
            <a:off x="508000" y="647446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HANNA COSMECEUTICALS  ·  BD SIMULATION  ·  DAY 1</a:t>
            </a:r>
          </a:p>
        </p:txBody>
      </p:sp>
      <p:sp>
        <p:nvSpPr>
          <p:cNvPr id="123" name="Text 124"/>
          <p:cNvSpPr/>
          <p:nvPr/>
        </p:nvSpPr>
        <p:spPr>
          <a:xfrm>
            <a:off x="11341100" y="64744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kern="0" spc="150" dirty="0">
                <a:solidFill>
                  <a:srgbClr val="4E6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00000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[1784819950756]">
  <a:themeElements>
    <a:clrScheme name="Office">
      <a:dk1>
        <a:sysClr val="windowText" lastClr="000000"/>
      </a:dk1>
      <a:lt1>
        <a:sysClr val="window" lastClr="FFFFFF"/>
      </a:lt1>
      <a:dk2>
        <a:srgbClr val="15385C"/>
      </a:dk2>
      <a:lt2>
        <a:srgbClr val="EAF0F6"/>
      </a:lt2>
      <a:accent1>
        <a:srgbClr val="1F4E79"/>
      </a:accent1>
      <a:accent2>
        <a:srgbClr val="2E6BA8"/>
      </a:accent2>
      <a:accent3>
        <a:srgbClr val="4A7FB5"/>
      </a:accent3>
      <a:accent4>
        <a:srgbClr val="6D9BCB"/>
      </a:accent4>
      <a:accent5>
        <a:srgbClr val="8FB4D9"/>
      </a:accent5>
      <a:accent6>
        <a:srgbClr val="ADC8E3"/>
      </a:accent6>
      <a:hlink>
        <a:srgbClr val="2E6BA8"/>
      </a:hlink>
      <a:folHlink>
        <a:srgbClr val="6D9BC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2D06758-F147-CB49-9C82-2FEB7F35F9D4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671fc6c8-6330-42e8-82af-6cd0c2d83b51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1666</TotalTime>
  <Words>3561</Words>
  <Application>Microsoft Macintosh PowerPoint</Application>
  <PresentationFormat>Widescreen</PresentationFormat>
  <Paragraphs>453</Paragraphs>
  <Slides>33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Cambria</vt:lpstr>
      <vt:lpstr>Office Theme [1784819950756]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Business Definition</vt:lpstr>
      <vt:lpstr>Business Development, Defined</vt:lpstr>
      <vt:lpstr>Ecosystem Definition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Ramy Ahmed</cp:lastModifiedBy>
  <cp:revision>30</cp:revision>
  <dcterms:created xsi:type="dcterms:W3CDTF">2026-07-21T18:30:27Z</dcterms:created>
  <dcterms:modified xsi:type="dcterms:W3CDTF">2026-09-05T08:20:30Z</dcterms:modified>
</cp:coreProperties>
</file>